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28" r:id="rId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FFFFCC"/>
    <a:srgbClr val="CCFFCC"/>
    <a:srgbClr val="FAFBFC"/>
    <a:srgbClr val="4F81BD"/>
    <a:srgbClr val="46AAC5"/>
    <a:srgbClr val="FFCCFF"/>
    <a:srgbClr val="CCFF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94601" autoAdjust="0"/>
  </p:normalViewPr>
  <p:slideViewPr>
    <p:cSldViewPr>
      <p:cViewPr>
        <p:scale>
          <a:sx n="90" d="100"/>
          <a:sy n="90" d="100"/>
        </p:scale>
        <p:origin x="-684"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5"/>
            <a:ext cx="2919413" cy="493713"/>
          </a:xfrm>
          <a:prstGeom prst="rect">
            <a:avLst/>
          </a:prstGeom>
        </p:spPr>
        <p:txBody>
          <a:bodyPr vert="horz" lIns="91388" tIns="45694" rIns="91388" bIns="45694" rtlCol="0"/>
          <a:lstStyle>
            <a:lvl1pPr algn="l">
              <a:defRPr sz="1100"/>
            </a:lvl1pPr>
          </a:lstStyle>
          <a:p>
            <a:endParaRPr kumimoji="1" lang="ja-JP" altLang="en-US"/>
          </a:p>
        </p:txBody>
      </p:sp>
      <p:sp>
        <p:nvSpPr>
          <p:cNvPr id="3" name="日付プレースホルダ 2"/>
          <p:cNvSpPr>
            <a:spLocks noGrp="1"/>
          </p:cNvSpPr>
          <p:nvPr>
            <p:ph type="dt" sz="quarter" idx="1"/>
          </p:nvPr>
        </p:nvSpPr>
        <p:spPr>
          <a:xfrm>
            <a:off x="3814764" y="5"/>
            <a:ext cx="2919412" cy="493713"/>
          </a:xfrm>
          <a:prstGeom prst="rect">
            <a:avLst/>
          </a:prstGeom>
        </p:spPr>
        <p:txBody>
          <a:bodyPr vert="horz" lIns="91388" tIns="45694" rIns="91388" bIns="45694" rtlCol="0"/>
          <a:lstStyle>
            <a:lvl1pPr algn="r">
              <a:defRPr sz="1100"/>
            </a:lvl1pPr>
          </a:lstStyle>
          <a:p>
            <a:fld id="{854841C2-A538-4952-B76F-7A5D0A0FD66C}" type="datetimeFigureOut">
              <a:rPr kumimoji="1" lang="ja-JP" altLang="en-US" smtClean="0"/>
              <a:pPr/>
              <a:t>2016/3/30</a:t>
            </a:fld>
            <a:endParaRPr kumimoji="1" lang="ja-JP" altLang="en-US"/>
          </a:p>
        </p:txBody>
      </p:sp>
      <p:sp>
        <p:nvSpPr>
          <p:cNvPr id="4" name="フッター プレースホルダ 3"/>
          <p:cNvSpPr>
            <a:spLocks noGrp="1"/>
          </p:cNvSpPr>
          <p:nvPr>
            <p:ph type="ftr" sz="quarter" idx="2"/>
          </p:nvPr>
        </p:nvSpPr>
        <p:spPr>
          <a:xfrm>
            <a:off x="4" y="9371013"/>
            <a:ext cx="2919413" cy="493712"/>
          </a:xfrm>
          <a:prstGeom prst="rect">
            <a:avLst/>
          </a:prstGeom>
        </p:spPr>
        <p:txBody>
          <a:bodyPr vert="horz" lIns="91388" tIns="45694" rIns="91388" bIns="45694" rtlCol="0" anchor="b"/>
          <a:lstStyle>
            <a:lvl1pPr algn="l">
              <a:defRPr sz="1100"/>
            </a:lvl1pPr>
          </a:lstStyle>
          <a:p>
            <a:endParaRPr kumimoji="1" lang="ja-JP" altLang="en-US"/>
          </a:p>
        </p:txBody>
      </p:sp>
      <p:sp>
        <p:nvSpPr>
          <p:cNvPr id="5" name="スライド番号プレースホルダ 4"/>
          <p:cNvSpPr>
            <a:spLocks noGrp="1"/>
          </p:cNvSpPr>
          <p:nvPr>
            <p:ph type="sldNum" sz="quarter" idx="3"/>
          </p:nvPr>
        </p:nvSpPr>
        <p:spPr>
          <a:xfrm>
            <a:off x="3814764" y="9371013"/>
            <a:ext cx="2919412" cy="493712"/>
          </a:xfrm>
          <a:prstGeom prst="rect">
            <a:avLst/>
          </a:prstGeom>
        </p:spPr>
        <p:txBody>
          <a:bodyPr vert="horz" lIns="91388" tIns="45694" rIns="91388" bIns="45694" rtlCol="0" anchor="b"/>
          <a:lstStyle>
            <a:lvl1pPr algn="r">
              <a:defRPr sz="1100"/>
            </a:lvl1pPr>
          </a:lstStyle>
          <a:p>
            <a:fld id="{4547B1BA-55C7-40DD-AED2-2E16C477550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19413" cy="493713"/>
          </a:xfrm>
          <a:prstGeom prst="rect">
            <a:avLst/>
          </a:prstGeom>
        </p:spPr>
        <p:txBody>
          <a:bodyPr vert="horz" lIns="91372" tIns="45687" rIns="91372" bIns="45687" rtlCol="0"/>
          <a:lstStyle>
            <a:lvl1pPr algn="l">
              <a:defRPr sz="1100"/>
            </a:lvl1pPr>
          </a:lstStyle>
          <a:p>
            <a:endParaRPr kumimoji="1" lang="ja-JP" altLang="en-US"/>
          </a:p>
        </p:txBody>
      </p:sp>
      <p:sp>
        <p:nvSpPr>
          <p:cNvPr id="3" name="日付プレースホルダ 2"/>
          <p:cNvSpPr>
            <a:spLocks noGrp="1"/>
          </p:cNvSpPr>
          <p:nvPr>
            <p:ph type="dt" idx="1"/>
          </p:nvPr>
        </p:nvSpPr>
        <p:spPr>
          <a:xfrm>
            <a:off x="3814764" y="5"/>
            <a:ext cx="2919412" cy="493713"/>
          </a:xfrm>
          <a:prstGeom prst="rect">
            <a:avLst/>
          </a:prstGeom>
        </p:spPr>
        <p:txBody>
          <a:bodyPr vert="horz" lIns="91372" tIns="45687" rIns="91372" bIns="45687" rtlCol="0"/>
          <a:lstStyle>
            <a:lvl1pPr algn="r">
              <a:defRPr sz="1100"/>
            </a:lvl1pPr>
          </a:lstStyle>
          <a:p>
            <a:fld id="{4BD01203-4309-4C65-A364-9A8967E86915}" type="datetimeFigureOut">
              <a:rPr kumimoji="1" lang="ja-JP" altLang="en-US" smtClean="0"/>
              <a:pPr/>
              <a:t>2016/3/30</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1372" tIns="45687" rIns="91372" bIns="45687" rtlCol="0" anchor="ctr"/>
          <a:lstStyle/>
          <a:p>
            <a:endParaRPr lang="ja-JP" altLang="en-US"/>
          </a:p>
        </p:txBody>
      </p:sp>
      <p:sp>
        <p:nvSpPr>
          <p:cNvPr id="5" name="ノート プレースホルダ 4"/>
          <p:cNvSpPr>
            <a:spLocks noGrp="1"/>
          </p:cNvSpPr>
          <p:nvPr>
            <p:ph type="body" sz="quarter" idx="3"/>
          </p:nvPr>
        </p:nvSpPr>
        <p:spPr>
          <a:xfrm>
            <a:off x="673105" y="4686300"/>
            <a:ext cx="5389563" cy="4440238"/>
          </a:xfrm>
          <a:prstGeom prst="rect">
            <a:avLst/>
          </a:prstGeom>
        </p:spPr>
        <p:txBody>
          <a:bodyPr vert="horz" lIns="91372" tIns="45687" rIns="91372" bIns="4568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5" y="9371013"/>
            <a:ext cx="2919413" cy="493712"/>
          </a:xfrm>
          <a:prstGeom prst="rect">
            <a:avLst/>
          </a:prstGeom>
        </p:spPr>
        <p:txBody>
          <a:bodyPr vert="horz" lIns="91372" tIns="45687" rIns="91372" bIns="45687" rtlCol="0" anchor="b"/>
          <a:lstStyle>
            <a:lvl1pPr algn="l">
              <a:defRPr sz="1100"/>
            </a:lvl1pPr>
          </a:lstStyle>
          <a:p>
            <a:endParaRPr kumimoji="1" lang="ja-JP" altLang="en-US"/>
          </a:p>
        </p:txBody>
      </p:sp>
      <p:sp>
        <p:nvSpPr>
          <p:cNvPr id="7" name="スライド番号プレースホルダ 6"/>
          <p:cNvSpPr>
            <a:spLocks noGrp="1"/>
          </p:cNvSpPr>
          <p:nvPr>
            <p:ph type="sldNum" sz="quarter" idx="5"/>
          </p:nvPr>
        </p:nvSpPr>
        <p:spPr>
          <a:xfrm>
            <a:off x="3814764" y="9371013"/>
            <a:ext cx="2919412" cy="493712"/>
          </a:xfrm>
          <a:prstGeom prst="rect">
            <a:avLst/>
          </a:prstGeom>
        </p:spPr>
        <p:txBody>
          <a:bodyPr vert="horz" lIns="91372" tIns="45687" rIns="91372" bIns="45687" rtlCol="0" anchor="b"/>
          <a:lstStyle>
            <a:lvl1pPr algn="r">
              <a:defRPr sz="1100"/>
            </a:lvl1pPr>
          </a:lstStyle>
          <a:p>
            <a:fld id="{650E0131-27E2-4BE0-BF9B-2BD7AB63A0E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7B5A23-8319-4933-BE4D-1455B6E11358}" type="datetimeFigureOut">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AF20B86-5292-49A7-97C4-9E1D3006F9A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B5A23-8319-4933-BE4D-1455B6E11358}" type="datetimeFigureOut">
              <a:rPr kumimoji="1" lang="ja-JP" altLang="en-US" smtClean="0"/>
              <a:pPr/>
              <a:t>2016/3/30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20B86-5292-49A7-97C4-9E1D3006F9A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35496" y="1656184"/>
            <a:ext cx="2808312" cy="5157192"/>
          </a:xfrm>
          <a:prstGeom prst="roundRect">
            <a:avLst>
              <a:gd name="adj" fmla="val 3638"/>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39552" y="20876"/>
            <a:ext cx="8064896" cy="468000"/>
          </a:xfrm>
          <a:prstGeom prst="round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eaLnBrk="0" fontAlgn="base" hangingPunct="0">
              <a:lnSpc>
                <a:spcPts val="3000"/>
              </a:lnSpc>
              <a:spcBef>
                <a:spcPct val="0"/>
              </a:spcBef>
              <a:spcAft>
                <a:spcPct val="0"/>
              </a:spcAft>
            </a:pPr>
            <a:r>
              <a:rPr lang="ja-JP" altLang="en-US" sz="2400" dirty="0" smtClean="0">
                <a:solidFill>
                  <a:schemeClr val="bg1"/>
                </a:solidFill>
                <a:latin typeface="ＭＳ ゴシック" pitchFamily="49" charset="-128"/>
                <a:ea typeface="ＭＳ ゴシック" pitchFamily="49" charset="-128"/>
                <a:cs typeface="Times New Roman" pitchFamily="18" charset="0"/>
              </a:rPr>
              <a:t>農業集落排水施設への省エネ技術導入について</a:t>
            </a:r>
            <a:endParaRPr lang="ja-JP" altLang="ja-JP" sz="2400" dirty="0" smtClean="0">
              <a:solidFill>
                <a:schemeClr val="bg1"/>
              </a:solidFill>
              <a:latin typeface="Arial" pitchFamily="34" charset="0"/>
              <a:ea typeface="ＭＳ Ｐゴシック" pitchFamily="50" charset="-128"/>
              <a:cs typeface="ＭＳ Ｐゴシック" pitchFamily="50" charset="-128"/>
            </a:endParaRPr>
          </a:p>
        </p:txBody>
      </p:sp>
      <p:sp>
        <p:nvSpPr>
          <p:cNvPr id="27" name="正方形/長方形 26"/>
          <p:cNvSpPr/>
          <p:nvPr/>
        </p:nvSpPr>
        <p:spPr>
          <a:xfrm>
            <a:off x="9756576" y="5877272"/>
            <a:ext cx="1080120"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タイトル 1"/>
          <p:cNvSpPr txBox="1">
            <a:spLocks/>
          </p:cNvSpPr>
          <p:nvPr/>
        </p:nvSpPr>
        <p:spPr>
          <a:xfrm>
            <a:off x="35496" y="539388"/>
            <a:ext cx="9036496" cy="873388"/>
          </a:xfrm>
          <a:prstGeom prst="rect">
            <a:avLst/>
          </a:prstGeom>
          <a:solidFill>
            <a:srgbClr val="FFFFCC"/>
          </a:solidFill>
          <a:ln>
            <a:solidFill>
              <a:schemeClr val="tx1"/>
            </a:solidFill>
          </a:ln>
        </p:spPr>
        <p:txBody>
          <a:bodyPr anchor="ctr" anchorCtr="0">
            <a:noAutofit/>
          </a:bodyPr>
          <a:lstStyle/>
          <a:p>
            <a:pPr marL="180975" lvl="0" indent="-180975">
              <a:spcBef>
                <a:spcPts val="300"/>
              </a:spcBef>
              <a:defRPr/>
            </a:pPr>
            <a:r>
              <a:rPr lang="ja-JP" altLang="en-US" sz="1200" dirty="0" smtClean="0">
                <a:latin typeface="+mj-ea"/>
              </a:rPr>
              <a:t>○　日野町では、農林水産省の補助</a:t>
            </a:r>
            <a:r>
              <a:rPr lang="en-US" altLang="ja-JP" sz="1200" baseline="30000" dirty="0" smtClean="0">
                <a:latin typeface="+mj-ea"/>
              </a:rPr>
              <a:t>※</a:t>
            </a:r>
            <a:r>
              <a:rPr lang="ja-JP" altLang="en-US" sz="1200" baseline="30000" dirty="0" smtClean="0">
                <a:latin typeface="+mj-ea"/>
              </a:rPr>
              <a:t>１</a:t>
            </a:r>
            <a:r>
              <a:rPr lang="ja-JP" altLang="en-US" sz="1200" dirty="0" smtClean="0">
                <a:latin typeface="+mj-ea"/>
              </a:rPr>
              <a:t>を受けて、農業集落排水施設に、①省エネ機器の設置と、②省エネ運転を導入し、これらの省エネ技術について実証試験を行いました。</a:t>
            </a:r>
          </a:p>
          <a:p>
            <a:pPr>
              <a:spcBef>
                <a:spcPts val="300"/>
              </a:spcBef>
              <a:defRPr/>
            </a:pPr>
            <a:r>
              <a:rPr lang="ja-JP" altLang="en-US" sz="1200" dirty="0" smtClean="0">
                <a:latin typeface="+mj-ea"/>
              </a:rPr>
              <a:t>○　これにより、</a:t>
            </a:r>
            <a:r>
              <a:rPr lang="ja-JP" altLang="en-US" sz="1200" u="sng" dirty="0" smtClean="0">
                <a:latin typeface="+mj-ea"/>
              </a:rPr>
              <a:t>農業集落排水施設（省エネ導入対象施設）の使用電力量が９．６％削減できました。</a:t>
            </a:r>
            <a:endParaRPr lang="en-US" altLang="ja-JP" sz="1200" u="sng" dirty="0" smtClean="0">
              <a:latin typeface="+mj-ea"/>
            </a:endParaRPr>
          </a:p>
          <a:p>
            <a:pPr>
              <a:spcBef>
                <a:spcPts val="300"/>
              </a:spcBef>
              <a:defRPr/>
            </a:pPr>
            <a:r>
              <a:rPr lang="ja-JP" altLang="en-US" sz="1200" dirty="0" smtClean="0">
                <a:latin typeface="+mj-ea"/>
              </a:rPr>
              <a:t>○　今後も他の農業集落排水施設にも省エネ技術の導入を検討していきます。</a:t>
            </a:r>
            <a:endParaRPr kumimoji="1" lang="ja-JP" altLang="en-US" sz="1200" i="0" u="none" strike="noStrike" kern="1200" cap="none" spc="0" normalizeH="0" baseline="0" noProof="0" dirty="0">
              <a:ln>
                <a:noFill/>
              </a:ln>
              <a:solidFill>
                <a:schemeClr val="tx1"/>
              </a:solidFill>
              <a:effectLst/>
              <a:uLnTx/>
              <a:uFillTx/>
              <a:latin typeface="+mj-ea"/>
              <a:ea typeface="+mj-ea"/>
              <a:cs typeface="+mj-cs"/>
            </a:endParaRPr>
          </a:p>
        </p:txBody>
      </p:sp>
      <p:sp>
        <p:nvSpPr>
          <p:cNvPr id="29" name="正方形/長方形 28"/>
          <p:cNvSpPr/>
          <p:nvPr/>
        </p:nvSpPr>
        <p:spPr>
          <a:xfrm>
            <a:off x="5940152" y="1196752"/>
            <a:ext cx="3528392" cy="215444"/>
          </a:xfrm>
          <a:prstGeom prst="rect">
            <a:avLst/>
          </a:prstGeom>
        </p:spPr>
        <p:txBody>
          <a:bodyPr wrap="square">
            <a:spAutoFit/>
          </a:bodyPr>
          <a:lstStyle/>
          <a:p>
            <a:pPr lvl="0" algn="just" fontAlgn="base">
              <a:spcBef>
                <a:spcPct val="0"/>
              </a:spcBef>
              <a:spcAft>
                <a:spcPct val="0"/>
              </a:spcAft>
            </a:pPr>
            <a:r>
              <a:rPr lang="en-US" altLang="ja-JP" sz="800" dirty="0" smtClean="0">
                <a:latin typeface="ＭＳ ゴシック" pitchFamily="49" charset="-128"/>
                <a:ea typeface="ＭＳ ゴシック" pitchFamily="49" charset="-128"/>
                <a:cs typeface="ＭＳ Ｐゴシック" pitchFamily="50" charset="-128"/>
              </a:rPr>
              <a:t>※</a:t>
            </a:r>
            <a:r>
              <a:rPr lang="ja-JP" altLang="en-US" sz="800" dirty="0" smtClean="0">
                <a:latin typeface="ＭＳ ゴシック" pitchFamily="49" charset="-128"/>
                <a:ea typeface="ＭＳ ゴシック" pitchFamily="49" charset="-128"/>
                <a:cs typeface="ＭＳ Ｐゴシック" pitchFamily="50" charset="-128"/>
              </a:rPr>
              <a:t>１：省エネ型集落排水施設実証事業（省エネ技術導入事業）</a:t>
            </a:r>
          </a:p>
        </p:txBody>
      </p:sp>
      <p:graphicFrame>
        <p:nvGraphicFramePr>
          <p:cNvPr id="31" name="表 30"/>
          <p:cNvGraphicFramePr>
            <a:graphicFrameLocks noGrp="1"/>
          </p:cNvGraphicFramePr>
          <p:nvPr>
            <p:extLst>
              <p:ext uri="{D42A27DB-BD31-4B8C-83A1-F6EECF244321}">
                <p14:modId xmlns:p14="http://schemas.microsoft.com/office/powerpoint/2010/main" xmlns="" val="3023376530"/>
              </p:ext>
            </p:extLst>
          </p:nvPr>
        </p:nvGraphicFramePr>
        <p:xfrm>
          <a:off x="3059833" y="1806666"/>
          <a:ext cx="5976663" cy="2199117"/>
        </p:xfrm>
        <a:graphic>
          <a:graphicData uri="http://schemas.openxmlformats.org/drawingml/2006/table">
            <a:tbl>
              <a:tblPr firstRow="1" firstCol="1" bandRow="1">
                <a:tableStyleId>{5C22544A-7EE6-4342-B048-85BDC9FD1C3A}</a:tableStyleId>
              </a:tblPr>
              <a:tblGrid>
                <a:gridCol w="1915455"/>
                <a:gridCol w="2600124"/>
                <a:gridCol w="1461084"/>
              </a:tblGrid>
              <a:tr h="288486">
                <a:tc>
                  <a:txBody>
                    <a:bodyPr/>
                    <a:lstStyle/>
                    <a:p>
                      <a:pPr algn="ctr">
                        <a:lnSpc>
                          <a:spcPts val="1400"/>
                        </a:lnSpc>
                        <a:spcAft>
                          <a:spcPts val="0"/>
                        </a:spcAft>
                      </a:pPr>
                      <a:r>
                        <a:rPr lang="ja-JP" sz="1000" b="1" kern="100" dirty="0" smtClean="0">
                          <a:solidFill>
                            <a:schemeClr val="bg1"/>
                          </a:solidFill>
                          <a:effectLst/>
                          <a:latin typeface="+mn-ea"/>
                          <a:ea typeface="+mn-ea"/>
                        </a:rPr>
                        <a:t>省エネ</a:t>
                      </a:r>
                      <a:r>
                        <a:rPr lang="ja-JP" altLang="en-US" sz="1000" b="1" kern="100" dirty="0" smtClean="0">
                          <a:solidFill>
                            <a:schemeClr val="bg1"/>
                          </a:solidFill>
                          <a:effectLst/>
                          <a:latin typeface="+mn-ea"/>
                          <a:ea typeface="+mn-ea"/>
                        </a:rPr>
                        <a:t>技術</a:t>
                      </a:r>
                      <a:endParaRPr lang="ja-JP" sz="1000" b="1" kern="100" dirty="0">
                        <a:solidFill>
                          <a:schemeClr val="bg1"/>
                        </a:solidFill>
                        <a:effectLst/>
                        <a:latin typeface="+mn-ea"/>
                        <a:ea typeface="+mn-ea"/>
                        <a:cs typeface="Times New Roman"/>
                      </a:endParaRPr>
                    </a:p>
                  </a:txBody>
                  <a:tcPr marL="68580" marR="68580" marT="0" marB="0" anchor="ctr">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400"/>
                        </a:lnSpc>
                        <a:spcAft>
                          <a:spcPts val="0"/>
                        </a:spcAft>
                      </a:pPr>
                      <a:r>
                        <a:rPr lang="ja-JP" altLang="en-US" sz="1000" b="1" kern="100" dirty="0" smtClean="0">
                          <a:solidFill>
                            <a:schemeClr val="bg1"/>
                          </a:solidFill>
                          <a:effectLst/>
                          <a:latin typeface="+mn-ea"/>
                          <a:ea typeface="+mn-ea"/>
                        </a:rPr>
                        <a:t>内　容</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lnSpc>
                          <a:spcPts val="1400"/>
                        </a:lnSpc>
                        <a:spcAft>
                          <a:spcPts val="0"/>
                        </a:spcAft>
                      </a:pPr>
                      <a:r>
                        <a:rPr lang="ja-JP" altLang="en-US" sz="1000" b="1" kern="100" dirty="0" smtClean="0">
                          <a:solidFill>
                            <a:schemeClr val="bg1"/>
                          </a:solidFill>
                          <a:effectLst/>
                          <a:latin typeface="+mn-ea"/>
                          <a:ea typeface="+mn-ea"/>
                        </a:rPr>
                        <a:t>年間の縮減率</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r>
              <a:tr h="636877">
                <a:tc>
                  <a:txBody>
                    <a:bodyPr/>
                    <a:lstStyle/>
                    <a:p>
                      <a:pPr algn="l">
                        <a:lnSpc>
                          <a:spcPts val="1400"/>
                        </a:lnSpc>
                        <a:spcAft>
                          <a:spcPts val="0"/>
                        </a:spcAft>
                      </a:pPr>
                      <a:r>
                        <a:rPr lang="ja-JP" altLang="en-US" sz="1000" kern="100" dirty="0" smtClean="0">
                          <a:solidFill>
                            <a:schemeClr val="bg1"/>
                          </a:solidFill>
                          <a:effectLst/>
                          <a:latin typeface="+mn-ea"/>
                          <a:ea typeface="+mn-ea"/>
                        </a:rPr>
                        <a:t>① </a:t>
                      </a:r>
                      <a:r>
                        <a:rPr lang="ja-JP" sz="1000" kern="100" dirty="0" smtClean="0">
                          <a:solidFill>
                            <a:schemeClr val="bg1"/>
                          </a:solidFill>
                          <a:effectLst/>
                          <a:latin typeface="+mn-ea"/>
                          <a:ea typeface="+mn-ea"/>
                        </a:rPr>
                        <a:t>高効率</a:t>
                      </a:r>
                      <a:r>
                        <a:rPr lang="ja-JP" altLang="en-US" sz="1000" kern="100" dirty="0" smtClean="0">
                          <a:solidFill>
                            <a:schemeClr val="bg1"/>
                          </a:solidFill>
                          <a:effectLst/>
                          <a:latin typeface="+mn-ea"/>
                          <a:ea typeface="+mn-ea"/>
                        </a:rPr>
                        <a:t>Ｖベルトの導入</a:t>
                      </a:r>
                      <a:endParaRPr lang="ja-JP" sz="1000" kern="100" dirty="0">
                        <a:solidFill>
                          <a:schemeClr val="bg1"/>
                        </a:solidFill>
                        <a:effectLst/>
                        <a:latin typeface="+mn-ea"/>
                        <a:ea typeface="+mn-ea"/>
                        <a:cs typeface="Times New Roman"/>
                      </a:endParaRPr>
                    </a:p>
                  </a:txBody>
                  <a:tcPr marL="68580" marR="68580" marT="0" marB="0" anchor="ctr">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l">
                        <a:lnSpc>
                          <a:spcPts val="1200"/>
                        </a:lnSpc>
                        <a:spcAft>
                          <a:spcPts val="0"/>
                        </a:spcAft>
                      </a:pPr>
                      <a:r>
                        <a:rPr lang="ja-JP" altLang="en-US" sz="1000" kern="100" dirty="0" smtClean="0">
                          <a:solidFill>
                            <a:schemeClr val="tx1"/>
                          </a:solidFill>
                          <a:effectLst/>
                          <a:latin typeface="+mn-ea"/>
                          <a:ea typeface="+mn-ea"/>
                          <a:cs typeface="Times New Roman"/>
                        </a:rPr>
                        <a:t>ブロワ等の動力伝達部であるＶベルトを高効率のＶベルトに交換することにより、省エネ化を図る。</a:t>
                      </a:r>
                      <a:endParaRPr lang="ja-JP" sz="1000" kern="100" dirty="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lnSpc>
                          <a:spcPts val="1200"/>
                        </a:lnSpc>
                        <a:spcAft>
                          <a:spcPts val="0"/>
                        </a:spcAft>
                      </a:pPr>
                      <a:r>
                        <a:rPr lang="ja-JP" altLang="en-US" sz="1000" kern="100" dirty="0" smtClean="0">
                          <a:solidFill>
                            <a:schemeClr val="tx1"/>
                          </a:solidFill>
                          <a:effectLst/>
                          <a:latin typeface="+mn-ea"/>
                          <a:ea typeface="+mn-ea"/>
                          <a:cs typeface="Times New Roman"/>
                        </a:rPr>
                        <a:t>６．１％</a:t>
                      </a:r>
                      <a:endParaRPr lang="ja-JP" altLang="ja-JP" sz="1000" kern="100" dirty="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636877">
                <a:tc>
                  <a:txBody>
                    <a:bodyPr/>
                    <a:lstStyle/>
                    <a:p>
                      <a:pPr algn="l">
                        <a:lnSpc>
                          <a:spcPts val="1400"/>
                        </a:lnSpc>
                        <a:spcAft>
                          <a:spcPts val="0"/>
                        </a:spcAft>
                      </a:pPr>
                      <a:r>
                        <a:rPr lang="ja-JP" altLang="en-US" sz="1000" kern="100" dirty="0" smtClean="0">
                          <a:solidFill>
                            <a:schemeClr val="bg1"/>
                          </a:solidFill>
                          <a:effectLst/>
                          <a:latin typeface="+mn-ea"/>
                          <a:ea typeface="+mn-ea"/>
                          <a:cs typeface="Times New Roman"/>
                        </a:rPr>
                        <a:t>② 高性能ディフューザの導入</a:t>
                      </a:r>
                      <a:endParaRPr lang="ja-JP" sz="1000" kern="100" dirty="0">
                        <a:solidFill>
                          <a:schemeClr val="bg1"/>
                        </a:solidFill>
                        <a:effectLst/>
                        <a:latin typeface="+mn-ea"/>
                        <a:ea typeface="+mn-ea"/>
                        <a:cs typeface="Times New Roman"/>
                      </a:endParaRPr>
                    </a:p>
                  </a:txBody>
                  <a:tcPr marL="68580" marR="68580" marT="0" marB="0" anchor="ctr">
                    <a:lnR w="952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000" kern="100" dirty="0" smtClean="0">
                          <a:solidFill>
                            <a:schemeClr val="tx1"/>
                          </a:solidFill>
                          <a:effectLst/>
                          <a:latin typeface="+mn-ea"/>
                          <a:ea typeface="+mn-ea"/>
                          <a:cs typeface="Times New Roman"/>
                        </a:rPr>
                        <a:t>酸素溶存効率の高い微細気泡ディフューザを設置し、</a:t>
                      </a:r>
                      <a:r>
                        <a:rPr lang="ja-JP" altLang="en-US" sz="1000" kern="100" dirty="0" err="1" smtClean="0">
                          <a:solidFill>
                            <a:schemeClr val="tx1"/>
                          </a:solidFill>
                          <a:effectLst/>
                          <a:latin typeface="+mn-ea"/>
                          <a:ea typeface="+mn-ea"/>
                          <a:cs typeface="Times New Roman"/>
                        </a:rPr>
                        <a:t>ばっ</a:t>
                      </a:r>
                      <a:r>
                        <a:rPr lang="ja-JP" altLang="en-US" sz="1000" kern="100" dirty="0" smtClean="0">
                          <a:solidFill>
                            <a:schemeClr val="tx1"/>
                          </a:solidFill>
                          <a:effectLst/>
                          <a:latin typeface="+mn-ea"/>
                          <a:ea typeface="+mn-ea"/>
                          <a:cs typeface="Times New Roman"/>
                        </a:rPr>
                        <a:t>気効率を向上させて、ブロワの省エネ化を図る。</a:t>
                      </a:r>
                      <a:endParaRPr lang="ja-JP" altLang="ja-JP" sz="1000" kern="100" dirty="0" smtClean="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9EDF4"/>
                    </a:solidFill>
                  </a:tcPr>
                </a:tc>
                <a:tc>
                  <a:txBody>
                    <a:bodyPr/>
                    <a:lstStyle/>
                    <a:p>
                      <a:pPr algn="ctr">
                        <a:lnSpc>
                          <a:spcPts val="1200"/>
                        </a:lnSpc>
                        <a:spcAft>
                          <a:spcPts val="0"/>
                        </a:spcAft>
                      </a:pPr>
                      <a:r>
                        <a:rPr lang="ja-JP" altLang="en-US" sz="1000" kern="100" dirty="0" smtClean="0">
                          <a:solidFill>
                            <a:schemeClr val="tx1"/>
                          </a:solidFill>
                          <a:effectLst/>
                          <a:latin typeface="+mn-ea"/>
                          <a:ea typeface="+mn-ea"/>
                          <a:cs typeface="Times New Roman"/>
                        </a:rPr>
                        <a:t>９．７％</a:t>
                      </a:r>
                      <a:endParaRPr lang="ja-JP" altLang="ja-JP" sz="1000" kern="100" dirty="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9EDF4"/>
                    </a:solidFill>
                  </a:tcPr>
                </a:tc>
              </a:tr>
              <a:tr h="636877">
                <a:tc>
                  <a:txBody>
                    <a:bodyPr/>
                    <a:lstStyle/>
                    <a:p>
                      <a:pPr algn="l">
                        <a:lnSpc>
                          <a:spcPts val="1400"/>
                        </a:lnSpc>
                        <a:spcAft>
                          <a:spcPts val="0"/>
                        </a:spcAft>
                      </a:pPr>
                      <a:r>
                        <a:rPr lang="ja-JP" altLang="en-US" sz="1000" kern="100" dirty="0" smtClean="0">
                          <a:solidFill>
                            <a:schemeClr val="bg1"/>
                          </a:solidFill>
                          <a:effectLst/>
                          <a:latin typeface="+mn-ea"/>
                          <a:ea typeface="+mn-ea"/>
                        </a:rPr>
                        <a:t>③ </a:t>
                      </a:r>
                      <a:r>
                        <a:rPr lang="ja-JP" altLang="en-US" sz="1000" kern="100" dirty="0" err="1" smtClean="0">
                          <a:solidFill>
                            <a:schemeClr val="bg1"/>
                          </a:solidFill>
                          <a:effectLst/>
                          <a:latin typeface="+mn-ea"/>
                          <a:ea typeface="+mn-ea"/>
                        </a:rPr>
                        <a:t>ばっ気撹拌</a:t>
                      </a:r>
                      <a:r>
                        <a:rPr lang="ja-JP" altLang="en-US" sz="1000" kern="100" dirty="0" smtClean="0">
                          <a:solidFill>
                            <a:schemeClr val="bg1"/>
                          </a:solidFill>
                          <a:effectLst/>
                          <a:latin typeface="+mn-ea"/>
                          <a:ea typeface="+mn-ea"/>
                        </a:rPr>
                        <a:t>装置の回転数の</a:t>
                      </a:r>
                    </a:p>
                    <a:p>
                      <a:pPr algn="l">
                        <a:lnSpc>
                          <a:spcPts val="1400"/>
                        </a:lnSpc>
                        <a:spcAft>
                          <a:spcPts val="0"/>
                        </a:spcAft>
                      </a:pPr>
                      <a:r>
                        <a:rPr lang="ja-JP" altLang="en-US" sz="1000" kern="100" dirty="0" smtClean="0">
                          <a:solidFill>
                            <a:schemeClr val="bg1"/>
                          </a:solidFill>
                          <a:effectLst/>
                          <a:latin typeface="+mn-ea"/>
                          <a:ea typeface="+mn-ea"/>
                        </a:rPr>
                        <a:t>　　段階的調整運転</a:t>
                      </a:r>
                      <a:endParaRPr lang="ja-JP" sz="1000" kern="100" dirty="0">
                        <a:solidFill>
                          <a:schemeClr val="bg1"/>
                        </a:solidFill>
                        <a:effectLst/>
                        <a:latin typeface="+mn-ea"/>
                        <a:ea typeface="+mn-ea"/>
                        <a:cs typeface="Times New Roman"/>
                      </a:endParaRPr>
                    </a:p>
                  </a:txBody>
                  <a:tcPr marL="68580" marR="68580" marT="0" marB="0" anchor="ctr">
                    <a:lnR w="9525"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l">
                        <a:lnSpc>
                          <a:spcPts val="1200"/>
                        </a:lnSpc>
                        <a:spcAft>
                          <a:spcPts val="0"/>
                        </a:spcAft>
                      </a:pPr>
                      <a:r>
                        <a:rPr lang="ja-JP" altLang="en-US" sz="1000" kern="100" dirty="0" smtClean="0">
                          <a:solidFill>
                            <a:schemeClr val="tx1"/>
                          </a:solidFill>
                          <a:effectLst/>
                          <a:latin typeface="+mn-ea"/>
                          <a:ea typeface="+mn-ea"/>
                          <a:cs typeface="Times New Roman"/>
                        </a:rPr>
                        <a:t>流入負荷量に併せて</a:t>
                      </a:r>
                      <a:r>
                        <a:rPr lang="en-US" altLang="ja-JP" sz="1000" kern="100" dirty="0" smtClean="0">
                          <a:solidFill>
                            <a:schemeClr val="tx1"/>
                          </a:solidFill>
                          <a:effectLst/>
                          <a:latin typeface="+mn-ea"/>
                          <a:ea typeface="+mn-ea"/>
                          <a:cs typeface="Times New Roman"/>
                        </a:rPr>
                        <a:t>OD</a:t>
                      </a:r>
                      <a:r>
                        <a:rPr lang="ja-JP" altLang="en-US" sz="1000" kern="100" dirty="0" err="1" smtClean="0">
                          <a:solidFill>
                            <a:schemeClr val="tx1"/>
                          </a:solidFill>
                          <a:effectLst/>
                          <a:latin typeface="+mn-ea"/>
                          <a:ea typeface="+mn-ea"/>
                          <a:cs typeface="Times New Roman"/>
                        </a:rPr>
                        <a:t>ばっ気撹拌</a:t>
                      </a:r>
                      <a:r>
                        <a:rPr lang="ja-JP" altLang="en-US" sz="1000" kern="100" dirty="0" smtClean="0">
                          <a:solidFill>
                            <a:schemeClr val="tx1"/>
                          </a:solidFill>
                          <a:effectLst/>
                          <a:latin typeface="+mn-ea"/>
                          <a:ea typeface="+mn-ea"/>
                          <a:cs typeface="Times New Roman"/>
                        </a:rPr>
                        <a:t>装置の運転時間や回転数を適正に変えることにより、省エネ化を図る。</a:t>
                      </a:r>
                      <a:endParaRPr lang="ja-JP" sz="1000" kern="100" dirty="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D0D8E8"/>
                    </a:solidFill>
                  </a:tcPr>
                </a:tc>
                <a:tc>
                  <a:txBody>
                    <a:bodyPr/>
                    <a:lstStyle/>
                    <a:p>
                      <a:pPr algn="ctr">
                        <a:lnSpc>
                          <a:spcPts val="1200"/>
                        </a:lnSpc>
                        <a:spcAft>
                          <a:spcPts val="0"/>
                        </a:spcAft>
                      </a:pPr>
                      <a:r>
                        <a:rPr lang="ja-JP" altLang="en-US" sz="1000" kern="100" dirty="0" smtClean="0">
                          <a:solidFill>
                            <a:schemeClr val="tx1"/>
                          </a:solidFill>
                          <a:effectLst/>
                          <a:latin typeface="+mn-ea"/>
                          <a:ea typeface="+mn-ea"/>
                          <a:cs typeface="Times New Roman"/>
                        </a:rPr>
                        <a:t>１１．７％</a:t>
                      </a:r>
                      <a:endParaRPr lang="ja-JP" altLang="ja-JP" sz="1000" kern="100" dirty="0">
                        <a:solidFill>
                          <a:schemeClr val="tx1"/>
                        </a:solidFill>
                        <a:effectLst/>
                        <a:latin typeface="+mn-ea"/>
                        <a:ea typeface="+mn-ea"/>
                        <a:cs typeface="Times New Roman"/>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D0D8E8"/>
                    </a:solidFill>
                  </a:tcPr>
                </a:tc>
              </a:tr>
            </a:tbl>
          </a:graphicData>
        </a:graphic>
      </p:graphicFrame>
      <p:sp>
        <p:nvSpPr>
          <p:cNvPr id="37" name="Rectangle 3"/>
          <p:cNvSpPr>
            <a:spLocks noChangeArrowheads="1"/>
          </p:cNvSpPr>
          <p:nvPr/>
        </p:nvSpPr>
        <p:spPr bwMode="auto">
          <a:xfrm>
            <a:off x="3059832" y="1492478"/>
            <a:ext cx="1728192" cy="26161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4960938" algn="l"/>
              </a:tabLst>
            </a:pP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導入した省エネ技術</a:t>
            </a:r>
            <a:endParaRPr kumimoji="1" lang="ja-JP" altLang="ja-JP" sz="1100" b="1" i="0" u="none" strike="noStrike" cap="none" normalizeH="0" baseline="0" dirty="0" smtClean="0">
              <a:ln>
                <a:noFill/>
              </a:ln>
              <a:solidFill>
                <a:schemeClr val="tx1"/>
              </a:solidFill>
              <a:effectLst/>
            </a:endParaRPr>
          </a:p>
        </p:txBody>
      </p:sp>
      <p:graphicFrame>
        <p:nvGraphicFramePr>
          <p:cNvPr id="56" name="表 55"/>
          <p:cNvGraphicFramePr>
            <a:graphicFrameLocks noGrp="1"/>
          </p:cNvGraphicFramePr>
          <p:nvPr>
            <p:extLst>
              <p:ext uri="{D42A27DB-BD31-4B8C-83A1-F6EECF244321}">
                <p14:modId xmlns:p14="http://schemas.microsoft.com/office/powerpoint/2010/main" xmlns="" val="89244351"/>
              </p:ext>
            </p:extLst>
          </p:nvPr>
        </p:nvGraphicFramePr>
        <p:xfrm>
          <a:off x="107503" y="4483457"/>
          <a:ext cx="2664299" cy="601727"/>
        </p:xfrm>
        <a:graphic>
          <a:graphicData uri="http://schemas.openxmlformats.org/drawingml/2006/table">
            <a:tbl>
              <a:tblPr firstRow="1" firstCol="1" bandRow="1">
                <a:tableStyleId>{5C22544A-7EE6-4342-B048-85BDC9FD1C3A}</a:tableStyleId>
              </a:tblPr>
              <a:tblGrid>
                <a:gridCol w="936105"/>
                <a:gridCol w="1728194"/>
              </a:tblGrid>
              <a:tr h="260647">
                <a:tc>
                  <a:txBody>
                    <a:bodyPr/>
                    <a:lstStyle/>
                    <a:p>
                      <a:pPr algn="ctr">
                        <a:lnSpc>
                          <a:spcPts val="1400"/>
                        </a:lnSpc>
                        <a:spcAft>
                          <a:spcPts val="0"/>
                        </a:spcAft>
                      </a:pPr>
                      <a:r>
                        <a:rPr lang="ja-JP" sz="900" kern="100" dirty="0">
                          <a:solidFill>
                            <a:schemeClr val="bg1"/>
                          </a:solidFill>
                          <a:effectLst/>
                          <a:latin typeface="+mj-ea"/>
                          <a:ea typeface="+mj-ea"/>
                        </a:rPr>
                        <a:t>地区名</a:t>
                      </a:r>
                      <a:endParaRPr lang="ja-JP" sz="900" kern="100" dirty="0">
                        <a:solidFill>
                          <a:schemeClr val="bg1"/>
                        </a:solidFill>
                        <a:effectLst/>
                        <a:latin typeface="+mj-ea"/>
                        <a:ea typeface="+mj-ea"/>
                        <a:cs typeface="Times New Roman"/>
                      </a:endParaRPr>
                    </a:p>
                  </a:txBody>
                  <a:tcPr marL="68580" marR="68580" marT="0" marB="0" anchor="ctr">
                    <a:solidFill>
                      <a:schemeClr val="accent1">
                        <a:lumMod val="60000"/>
                        <a:lumOff val="40000"/>
                      </a:schemeClr>
                    </a:solidFill>
                  </a:tcPr>
                </a:tc>
                <a:tc>
                  <a:txBody>
                    <a:bodyPr/>
                    <a:lstStyle/>
                    <a:p>
                      <a:pPr algn="ctr">
                        <a:lnSpc>
                          <a:spcPts val="1300"/>
                        </a:lnSpc>
                        <a:spcAft>
                          <a:spcPts val="0"/>
                        </a:spcAft>
                      </a:pPr>
                      <a:r>
                        <a:rPr lang="ja-JP" altLang="en-US" sz="900" kern="100" dirty="0" smtClean="0">
                          <a:solidFill>
                            <a:schemeClr val="bg1"/>
                          </a:solidFill>
                          <a:effectLst/>
                          <a:latin typeface="+mj-ea"/>
                          <a:ea typeface="+mj-ea"/>
                        </a:rPr>
                        <a:t>砂川地区</a:t>
                      </a:r>
                      <a:endParaRPr lang="ja-JP" sz="900" kern="100" dirty="0">
                        <a:solidFill>
                          <a:schemeClr val="bg1"/>
                        </a:solidFill>
                        <a:effectLst/>
                        <a:latin typeface="+mj-ea"/>
                        <a:ea typeface="+mj-ea"/>
                        <a:cs typeface="Times New Roman"/>
                      </a:endParaRPr>
                    </a:p>
                  </a:txBody>
                  <a:tcPr marL="68580" marR="68580" marT="0" marB="0" anchor="ctr">
                    <a:solidFill>
                      <a:schemeClr val="accent1">
                        <a:lumMod val="60000"/>
                        <a:lumOff val="40000"/>
                      </a:schemeClr>
                    </a:solidFill>
                  </a:tcPr>
                </a:tc>
              </a:tr>
              <a:tr h="341080">
                <a:tc>
                  <a:txBody>
                    <a:bodyPr/>
                    <a:lstStyle/>
                    <a:p>
                      <a:pPr algn="ctr">
                        <a:lnSpc>
                          <a:spcPts val="1000"/>
                        </a:lnSpc>
                        <a:spcAft>
                          <a:spcPts val="0"/>
                        </a:spcAft>
                      </a:pPr>
                      <a:r>
                        <a:rPr lang="ja-JP" sz="900" kern="100" dirty="0">
                          <a:solidFill>
                            <a:schemeClr val="bg1"/>
                          </a:solidFill>
                          <a:effectLst/>
                          <a:latin typeface="+mj-ea"/>
                          <a:ea typeface="+mj-ea"/>
                        </a:rPr>
                        <a:t>処理対象</a:t>
                      </a:r>
                      <a:r>
                        <a:rPr lang="ja-JP" sz="900" kern="100" dirty="0" smtClean="0">
                          <a:solidFill>
                            <a:schemeClr val="bg1"/>
                          </a:solidFill>
                          <a:effectLst/>
                          <a:latin typeface="+mj-ea"/>
                          <a:ea typeface="+mj-ea"/>
                        </a:rPr>
                        <a:t>人口</a:t>
                      </a:r>
                      <a:endParaRPr lang="ja-JP" sz="900" kern="100" dirty="0">
                        <a:solidFill>
                          <a:schemeClr val="bg1"/>
                        </a:solidFill>
                        <a:effectLst/>
                        <a:latin typeface="+mj-ea"/>
                        <a:ea typeface="+mj-ea"/>
                        <a:cs typeface="Times New Roman"/>
                      </a:endParaRPr>
                    </a:p>
                  </a:txBody>
                  <a:tcPr marL="68580" marR="68580" marT="0" marB="0" anchor="ctr">
                    <a:solidFill>
                      <a:schemeClr val="accent1">
                        <a:lumMod val="60000"/>
                        <a:lumOff val="40000"/>
                      </a:schemeClr>
                    </a:solidFill>
                  </a:tcPr>
                </a:tc>
                <a:tc>
                  <a:txBody>
                    <a:bodyPr/>
                    <a:lstStyle/>
                    <a:p>
                      <a:pPr algn="ctr">
                        <a:lnSpc>
                          <a:spcPts val="1300"/>
                        </a:lnSpc>
                        <a:spcAft>
                          <a:spcPts val="0"/>
                        </a:spcAft>
                      </a:pPr>
                      <a:r>
                        <a:rPr kumimoji="1" lang="en-US" altLang="ja-JP" sz="900" kern="100" dirty="0" smtClean="0">
                          <a:solidFill>
                            <a:schemeClr val="tx1"/>
                          </a:solidFill>
                          <a:effectLst/>
                          <a:latin typeface="+mj-ea"/>
                          <a:ea typeface="+mn-ea"/>
                          <a:cs typeface="+mn-cs"/>
                        </a:rPr>
                        <a:t>1,040</a:t>
                      </a:r>
                      <a:r>
                        <a:rPr kumimoji="1" lang="ja-JP" altLang="ja-JP" sz="900" kern="100" dirty="0" smtClean="0">
                          <a:solidFill>
                            <a:schemeClr val="tx1"/>
                          </a:solidFill>
                          <a:effectLst/>
                          <a:latin typeface="+mj-ea"/>
                          <a:ea typeface="+mn-ea"/>
                          <a:cs typeface="+mn-cs"/>
                        </a:rPr>
                        <a:t>人</a:t>
                      </a:r>
                      <a:endParaRPr kumimoji="1" lang="ja-JP" altLang="ja-JP" sz="900" kern="100" dirty="0">
                        <a:solidFill>
                          <a:schemeClr val="tx1"/>
                        </a:solidFill>
                        <a:effectLst/>
                        <a:latin typeface="+mj-ea"/>
                        <a:ea typeface="+mn-ea"/>
                        <a:cs typeface="Times New Roman"/>
                      </a:endParaRPr>
                    </a:p>
                  </a:txBody>
                  <a:tcPr marL="68580" marR="68580" marT="0" marB="0" anchor="ctr"/>
                </a:tc>
              </a:tr>
            </a:tbl>
          </a:graphicData>
        </a:graphic>
      </p:graphicFrame>
      <p:sp>
        <p:nvSpPr>
          <p:cNvPr id="57" name="Rectangle 1"/>
          <p:cNvSpPr>
            <a:spLocks noChangeArrowheads="1"/>
          </p:cNvSpPr>
          <p:nvPr/>
        </p:nvSpPr>
        <p:spPr bwMode="auto">
          <a:xfrm>
            <a:off x="-1016" y="4237235"/>
            <a:ext cx="2484784" cy="24622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9pPr>
          </a:lstStyle>
          <a:p>
            <a:pPr marR="0" lvl="0" indent="0" defTabSz="914400" rtl="0" eaLnBrk="1" fontAlgn="base" latinLnBrk="0" hangingPunct="1">
              <a:lnSpc>
                <a:spcPct val="100000"/>
              </a:lnSpc>
              <a:spcBef>
                <a:spcPct val="0"/>
              </a:spcBef>
              <a:spcAft>
                <a:spcPct val="0"/>
              </a:spcAft>
              <a:buClrTx/>
              <a:buSzTx/>
              <a:buFontTx/>
              <a:buNone/>
              <a:tabLst>
                <a:tab pos="4960938" algn="l"/>
              </a:tabLst>
            </a:pPr>
            <a:r>
              <a:rPr kumimoji="1" lang="ja-JP" altLang="en-US" sz="100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●省エネ技術を導入した</a:t>
            </a:r>
            <a:r>
              <a:rPr kumimoji="1" lang="ja-JP" altLang="ja-JP" sz="100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施設</a:t>
            </a:r>
            <a:r>
              <a:rPr kumimoji="1" lang="ja-JP" altLang="en-US" sz="100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の</a:t>
            </a:r>
            <a:r>
              <a:rPr kumimoji="1" lang="ja-JP" altLang="ja-JP" sz="100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概要</a:t>
            </a:r>
            <a:endParaRPr kumimoji="1" lang="ja-JP" altLang="ja-JP" sz="1000" i="0" u="none" strike="noStrike" cap="none" normalizeH="0" baseline="0" dirty="0" smtClean="0">
              <a:ln>
                <a:noFill/>
              </a:ln>
              <a:solidFill>
                <a:schemeClr val="tx1"/>
              </a:solidFill>
              <a:effectLst/>
            </a:endParaRPr>
          </a:p>
        </p:txBody>
      </p:sp>
      <p:sp>
        <p:nvSpPr>
          <p:cNvPr id="65" name="Rectangle 3"/>
          <p:cNvSpPr>
            <a:spLocks noChangeArrowheads="1"/>
          </p:cNvSpPr>
          <p:nvPr/>
        </p:nvSpPr>
        <p:spPr bwMode="auto">
          <a:xfrm>
            <a:off x="3131840" y="4293096"/>
            <a:ext cx="2016224" cy="26161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4960938" algn="l"/>
              </a:tabLst>
            </a:pP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主な省エネ技術の導入内容</a:t>
            </a:r>
            <a:endParaRPr kumimoji="1" lang="ja-JP" altLang="ja-JP" sz="1100" b="1" i="0" u="none" strike="noStrike" cap="none" normalizeH="0" baseline="0" dirty="0" smtClean="0">
              <a:ln>
                <a:noFill/>
              </a:ln>
              <a:solidFill>
                <a:schemeClr val="tx1"/>
              </a:solidFill>
              <a:effectLst/>
            </a:endParaRPr>
          </a:p>
        </p:txBody>
      </p:sp>
      <p:sp>
        <p:nvSpPr>
          <p:cNvPr id="35" name="正方形/長方形 34"/>
          <p:cNvSpPr/>
          <p:nvPr/>
        </p:nvSpPr>
        <p:spPr>
          <a:xfrm>
            <a:off x="35496" y="1835239"/>
            <a:ext cx="2808312" cy="2169825"/>
          </a:xfrm>
          <a:prstGeom prst="rect">
            <a:avLst/>
          </a:prstGeom>
          <a:ln>
            <a:noFill/>
          </a:ln>
        </p:spPr>
        <p:txBody>
          <a:bodyPr wrap="square">
            <a:spAutoFit/>
          </a:bodyPr>
          <a:lstStyle/>
          <a:p>
            <a:r>
              <a:rPr lang="ja-JP" altLang="en-US" sz="1000" dirty="0" smtClean="0">
                <a:latin typeface="+mj-ea"/>
              </a:rPr>
              <a:t>　</a:t>
            </a:r>
            <a:r>
              <a:rPr lang="ja-JP" altLang="ja-JP" sz="1000" dirty="0" smtClean="0">
                <a:latin typeface="+mj-ea"/>
              </a:rPr>
              <a:t>日野町は</a:t>
            </a:r>
            <a:r>
              <a:rPr lang="ja-JP" altLang="en-US" sz="1000" dirty="0" smtClean="0">
                <a:latin typeface="+mj-ea"/>
              </a:rPr>
              <a:t>、</a:t>
            </a:r>
            <a:r>
              <a:rPr lang="ja-JP" altLang="ja-JP" sz="1000" dirty="0" smtClean="0">
                <a:latin typeface="+mj-ea"/>
              </a:rPr>
              <a:t>滋賀県の南東部、鈴鹿山系の西麓に位置</a:t>
            </a:r>
            <a:r>
              <a:rPr lang="ja-JP" altLang="en-US" sz="1000" dirty="0" smtClean="0">
                <a:latin typeface="+mj-ea"/>
              </a:rPr>
              <a:t>している。</a:t>
            </a:r>
          </a:p>
          <a:p>
            <a:pPr>
              <a:spcBef>
                <a:spcPts val="300"/>
              </a:spcBef>
            </a:pPr>
            <a:r>
              <a:rPr lang="ja-JP" altLang="en-US" sz="1000" dirty="0" smtClean="0">
                <a:latin typeface="+mj-ea"/>
              </a:rPr>
              <a:t>　砂川地区は、</a:t>
            </a:r>
            <a:r>
              <a:rPr lang="ja-JP" altLang="ja-JP" sz="1000" dirty="0" smtClean="0">
                <a:latin typeface="+mj-ea"/>
              </a:rPr>
              <a:t>供用開始後</a:t>
            </a:r>
            <a:r>
              <a:rPr lang="en-US" altLang="ja-JP" sz="1000" dirty="0" smtClean="0">
                <a:latin typeface="+mj-ea"/>
              </a:rPr>
              <a:t>23</a:t>
            </a:r>
            <a:r>
              <a:rPr lang="ja-JP" altLang="ja-JP" sz="1000" dirty="0" smtClean="0">
                <a:latin typeface="+mj-ea"/>
              </a:rPr>
              <a:t>年を超えて経年による老朽化が進み、故障や機能低下を生じている機器が多くなり、更新整備が必要となっている。また、現有施設では電力料金を含めた汚水処理に要する維持管理費の削減が求められている。</a:t>
            </a:r>
          </a:p>
          <a:p>
            <a:pPr>
              <a:spcBef>
                <a:spcPts val="300"/>
              </a:spcBef>
            </a:pPr>
            <a:r>
              <a:rPr lang="ja-JP" altLang="en-US" sz="1000" dirty="0" smtClean="0">
                <a:latin typeface="+mj-ea"/>
              </a:rPr>
              <a:t>　</a:t>
            </a:r>
            <a:r>
              <a:rPr lang="ja-JP" altLang="ja-JP" sz="1000" dirty="0" smtClean="0">
                <a:latin typeface="+mj-ea"/>
              </a:rPr>
              <a:t>このことから、</a:t>
            </a:r>
            <a:r>
              <a:rPr lang="ja-JP" altLang="en-US" sz="1000" dirty="0" smtClean="0">
                <a:latin typeface="+mj-ea"/>
              </a:rPr>
              <a:t>農林水産省の補助事業である省エネ型集落排水施設実証事業</a:t>
            </a:r>
            <a:r>
              <a:rPr lang="ja-JP" altLang="ja-JP" sz="1000" dirty="0" smtClean="0">
                <a:latin typeface="+mj-ea"/>
              </a:rPr>
              <a:t>（</a:t>
            </a:r>
            <a:r>
              <a:rPr lang="ja-JP" altLang="en-US" sz="1000" dirty="0" smtClean="0">
                <a:latin typeface="+mj-ea"/>
              </a:rPr>
              <a:t>省エネ技術導入事業</a:t>
            </a:r>
            <a:r>
              <a:rPr lang="ja-JP" altLang="ja-JP" sz="1000" dirty="0" smtClean="0">
                <a:latin typeface="+mj-ea"/>
              </a:rPr>
              <a:t>）</a:t>
            </a:r>
            <a:r>
              <a:rPr lang="ja-JP" altLang="en-US" sz="1000" dirty="0" smtClean="0">
                <a:latin typeface="+mj-ea"/>
              </a:rPr>
              <a:t>に応募し、</a:t>
            </a:r>
            <a:r>
              <a:rPr lang="ja-JP" altLang="ja-JP" sz="1000" dirty="0" smtClean="0">
                <a:latin typeface="+mj-ea"/>
              </a:rPr>
              <a:t>高効率Ｖベルト</a:t>
            </a:r>
            <a:r>
              <a:rPr lang="ja-JP" altLang="en-US" sz="1000" dirty="0" smtClean="0">
                <a:latin typeface="+mj-ea"/>
              </a:rPr>
              <a:t>の</a:t>
            </a:r>
            <a:r>
              <a:rPr lang="ja-JP" altLang="ja-JP" sz="1000" dirty="0" smtClean="0">
                <a:latin typeface="+mj-ea"/>
              </a:rPr>
              <a:t>設置、高性能ディフューザ</a:t>
            </a:r>
            <a:r>
              <a:rPr lang="ja-JP" altLang="en-US" sz="1000" dirty="0" smtClean="0">
                <a:latin typeface="+mj-ea"/>
              </a:rPr>
              <a:t>の</a:t>
            </a:r>
            <a:r>
              <a:rPr lang="ja-JP" altLang="ja-JP" sz="1000" dirty="0" smtClean="0">
                <a:latin typeface="+mj-ea"/>
              </a:rPr>
              <a:t>設置</a:t>
            </a:r>
            <a:r>
              <a:rPr lang="ja-JP" altLang="en-US" sz="1000" dirty="0" smtClean="0">
                <a:latin typeface="+mj-ea"/>
              </a:rPr>
              <a:t>、</a:t>
            </a:r>
            <a:r>
              <a:rPr lang="ja-JP" altLang="ja-JP" sz="1000" dirty="0" err="1" smtClean="0">
                <a:latin typeface="+mj-ea"/>
              </a:rPr>
              <a:t>ばっ気撹拌</a:t>
            </a:r>
            <a:r>
              <a:rPr lang="ja-JP" altLang="ja-JP" sz="1000" dirty="0" smtClean="0">
                <a:latin typeface="+mj-ea"/>
              </a:rPr>
              <a:t>装置の回転数の段階的調整運転</a:t>
            </a:r>
            <a:r>
              <a:rPr lang="ja-JP" altLang="en-US" sz="1000" dirty="0" smtClean="0">
                <a:latin typeface="+mj-ea"/>
              </a:rPr>
              <a:t>の</a:t>
            </a:r>
            <a:r>
              <a:rPr lang="ja-JP" altLang="ja-JP" sz="1000" dirty="0" smtClean="0">
                <a:latin typeface="+mj-ea"/>
              </a:rPr>
              <a:t>導入</a:t>
            </a:r>
            <a:r>
              <a:rPr lang="ja-JP" altLang="en-US" sz="1000" dirty="0" smtClean="0">
                <a:latin typeface="+mj-ea"/>
              </a:rPr>
              <a:t>により</a:t>
            </a:r>
            <a:r>
              <a:rPr lang="ja-JP" altLang="ja-JP" sz="1000" dirty="0" smtClean="0">
                <a:latin typeface="+mj-ea"/>
              </a:rPr>
              <a:t>、省エネ効果の</a:t>
            </a:r>
            <a:r>
              <a:rPr lang="ja-JP" altLang="en-US" sz="1000" dirty="0" smtClean="0">
                <a:latin typeface="+mj-ea"/>
              </a:rPr>
              <a:t>実証を行った。</a:t>
            </a:r>
            <a:endParaRPr lang="ja-JP" altLang="ja-JP" sz="1000" b="1" dirty="0">
              <a:latin typeface="+mj-ea"/>
            </a:endParaRPr>
          </a:p>
        </p:txBody>
      </p:sp>
      <p:sp>
        <p:nvSpPr>
          <p:cNvPr id="38" name="Rectangle 1"/>
          <p:cNvSpPr>
            <a:spLocks noChangeArrowheads="1"/>
          </p:cNvSpPr>
          <p:nvPr/>
        </p:nvSpPr>
        <p:spPr bwMode="auto">
          <a:xfrm>
            <a:off x="107504" y="1492478"/>
            <a:ext cx="864096" cy="261610"/>
          </a:xfrm>
          <a:prstGeom prst="rect">
            <a:avLst/>
          </a:prstGeom>
          <a:ln>
            <a:solidFill>
              <a:srgbClr val="46AAC5"/>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960938" algn="l"/>
              </a:tabLs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ctr" defTabSz="914400" rtl="0" eaLnBrk="1" fontAlgn="base" latinLnBrk="0" hangingPunct="1">
              <a:lnSpc>
                <a:spcPct val="100000"/>
              </a:lnSpc>
              <a:spcBef>
                <a:spcPct val="0"/>
              </a:spcBef>
              <a:spcAft>
                <a:spcPct val="0"/>
              </a:spcAft>
              <a:buClrTx/>
              <a:buSzTx/>
              <a:buFontTx/>
              <a:buNone/>
              <a:tabLst>
                <a:tab pos="4960938" algn="l"/>
              </a:tabLst>
            </a:pP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地区概要</a:t>
            </a:r>
            <a:endParaRPr kumimoji="1" lang="ja-JP" altLang="ja-JP" sz="1100" b="1" i="0" u="none" strike="noStrike" cap="none" normalizeH="0" baseline="0" dirty="0" smtClean="0">
              <a:ln>
                <a:noFill/>
              </a:ln>
              <a:solidFill>
                <a:schemeClr val="tx1"/>
              </a:solidFill>
              <a:effectLst/>
            </a:endParaRPr>
          </a:p>
        </p:txBody>
      </p:sp>
      <p:sp>
        <p:nvSpPr>
          <p:cNvPr id="36" name="Text Box 4"/>
          <p:cNvSpPr txBox="1">
            <a:spLocks noChangeArrowheads="1"/>
          </p:cNvSpPr>
          <p:nvPr/>
        </p:nvSpPr>
        <p:spPr bwMode="auto">
          <a:xfrm>
            <a:off x="611560" y="6597352"/>
            <a:ext cx="1944216" cy="21602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90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砂川処理施設の建屋</a:t>
            </a:r>
            <a:endParaRPr kumimoji="1" lang="ja-JP" altLang="ja-JP" sz="9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5" name="図 44"/>
          <p:cNvPicPr/>
          <p:nvPr/>
        </p:nvPicPr>
        <p:blipFill>
          <a:blip r:embed="rId2" cstate="print"/>
          <a:srcRect b="12142"/>
          <a:stretch>
            <a:fillRect/>
          </a:stretch>
        </p:blipFill>
        <p:spPr bwMode="auto">
          <a:xfrm>
            <a:off x="323527" y="5301208"/>
            <a:ext cx="2096809" cy="1289423"/>
          </a:xfrm>
          <a:prstGeom prst="rect">
            <a:avLst/>
          </a:prstGeom>
          <a:noFill/>
          <a:ln w="9525">
            <a:solidFill>
              <a:schemeClr val="tx1"/>
            </a:solidFill>
            <a:miter lim="800000"/>
            <a:headEnd/>
            <a:tailEnd/>
          </a:ln>
        </p:spPr>
      </p:pic>
      <p:sp>
        <p:nvSpPr>
          <p:cNvPr id="51" name="テキスト ボックス 50"/>
          <p:cNvSpPr txBox="1"/>
          <p:nvPr/>
        </p:nvSpPr>
        <p:spPr>
          <a:xfrm>
            <a:off x="3131840" y="4630966"/>
            <a:ext cx="1656184" cy="233397"/>
          </a:xfrm>
          <a:prstGeom prst="rect">
            <a:avLst/>
          </a:prstGeom>
          <a:solidFill>
            <a:srgbClr val="E9EDF4"/>
          </a:solidFill>
        </p:spPr>
        <p:txBody>
          <a:bodyPr wrap="square" rtlCol="0">
            <a:spAutoFit/>
          </a:bodyPr>
          <a:lstStyle/>
          <a:p>
            <a:pPr>
              <a:lnSpc>
                <a:spcPts val="1100"/>
              </a:lnSpc>
            </a:pPr>
            <a:r>
              <a:rPr kumimoji="1" lang="ja-JP" altLang="en-US" sz="1000" dirty="0" smtClean="0"/>
              <a:t>① 高効率Ｖベルトの導入</a:t>
            </a:r>
            <a:endParaRPr kumimoji="1" lang="ja-JP" altLang="en-US" sz="1000" dirty="0"/>
          </a:p>
        </p:txBody>
      </p:sp>
      <p:sp>
        <p:nvSpPr>
          <p:cNvPr id="52" name="テキスト ボックス 51"/>
          <p:cNvSpPr txBox="1"/>
          <p:nvPr/>
        </p:nvSpPr>
        <p:spPr>
          <a:xfrm>
            <a:off x="6084168" y="4625449"/>
            <a:ext cx="2808312" cy="246221"/>
          </a:xfrm>
          <a:prstGeom prst="rect">
            <a:avLst/>
          </a:prstGeom>
          <a:solidFill>
            <a:srgbClr val="E9EDF4"/>
          </a:solidFill>
        </p:spPr>
        <p:txBody>
          <a:bodyPr wrap="square" rtlCol="0">
            <a:spAutoFit/>
          </a:bodyPr>
          <a:lstStyle/>
          <a:p>
            <a:r>
              <a:rPr kumimoji="1" lang="ja-JP" altLang="en-US" sz="1000" dirty="0" smtClean="0"/>
              <a:t>② 高性能ディフューザの導入</a:t>
            </a:r>
            <a:endParaRPr kumimoji="1" lang="ja-JP" altLang="en-US" sz="1000" dirty="0"/>
          </a:p>
        </p:txBody>
      </p:sp>
      <p:grpSp>
        <p:nvGrpSpPr>
          <p:cNvPr id="53" name="グループ化 67"/>
          <p:cNvGrpSpPr/>
          <p:nvPr/>
        </p:nvGrpSpPr>
        <p:grpSpPr>
          <a:xfrm>
            <a:off x="3059832" y="4897125"/>
            <a:ext cx="2664296" cy="1382960"/>
            <a:chOff x="5364088" y="2708920"/>
            <a:chExt cx="2664296" cy="1382960"/>
          </a:xfrm>
        </p:grpSpPr>
        <p:sp>
          <p:nvSpPr>
            <p:cNvPr id="54" name="テキスト ボックス 19"/>
            <p:cNvSpPr txBox="1">
              <a:spLocks noChangeArrowheads="1"/>
            </p:cNvSpPr>
            <p:nvPr/>
          </p:nvSpPr>
          <p:spPr bwMode="auto">
            <a:xfrm>
              <a:off x="5364088" y="3868742"/>
              <a:ext cx="1224136" cy="21544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177800" indent="-1778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800" dirty="0" smtClean="0"/>
                <a:t>標準Ｖベルト</a:t>
              </a:r>
              <a:endParaRPr lang="ja-JP" altLang="en-US" sz="800" dirty="0"/>
            </a:p>
          </p:txBody>
        </p:sp>
        <p:sp>
          <p:nvSpPr>
            <p:cNvPr id="58" name="右矢印 21"/>
            <p:cNvSpPr>
              <a:spLocks noChangeArrowheads="1"/>
            </p:cNvSpPr>
            <p:nvPr/>
          </p:nvSpPr>
          <p:spPr bwMode="auto">
            <a:xfrm>
              <a:off x="6588224" y="3212976"/>
              <a:ext cx="216024" cy="314454"/>
            </a:xfrm>
            <a:prstGeom prst="rightArrow">
              <a:avLst>
                <a:gd name="adj1" fmla="val 50000"/>
                <a:gd name="adj2" fmla="val 50000"/>
              </a:avLst>
            </a:prstGeom>
            <a:solidFill>
              <a:srgbClr val="FF99CC"/>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400"/>
            </a:p>
          </p:txBody>
        </p:sp>
        <p:sp>
          <p:nvSpPr>
            <p:cNvPr id="59" name="テキスト ボックス 19"/>
            <p:cNvSpPr txBox="1">
              <a:spLocks noChangeArrowheads="1"/>
            </p:cNvSpPr>
            <p:nvPr/>
          </p:nvSpPr>
          <p:spPr bwMode="auto">
            <a:xfrm>
              <a:off x="6804248" y="3896955"/>
              <a:ext cx="1224136" cy="1949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177800" indent="-1778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ts val="800"/>
                </a:lnSpc>
                <a:spcBef>
                  <a:spcPct val="0"/>
                </a:spcBef>
                <a:buFontTx/>
                <a:buNone/>
              </a:pPr>
              <a:r>
                <a:rPr lang="ja-JP" altLang="en-US" sz="800" dirty="0" smtClean="0"/>
                <a:t>高効率Ｖベルト</a:t>
              </a:r>
              <a:endParaRPr lang="ja-JP" altLang="en-US" sz="800" dirty="0"/>
            </a:p>
          </p:txBody>
        </p:sp>
        <p:sp>
          <p:nvSpPr>
            <p:cNvPr id="61" name="テキスト ボックス 60"/>
            <p:cNvSpPr txBox="1"/>
            <p:nvPr/>
          </p:nvSpPr>
          <p:spPr>
            <a:xfrm>
              <a:off x="5364088" y="2708920"/>
              <a:ext cx="1008112" cy="230832"/>
            </a:xfrm>
            <a:prstGeom prst="rect">
              <a:avLst/>
            </a:prstGeom>
            <a:noFill/>
          </p:spPr>
          <p:txBody>
            <a:bodyPr wrap="square" rtlCol="0">
              <a:spAutoFit/>
            </a:bodyPr>
            <a:lstStyle/>
            <a:p>
              <a:r>
                <a:rPr kumimoji="1" lang="en-US" altLang="ja-JP" sz="900" dirty="0" smtClean="0">
                  <a:latin typeface="+mj-ea"/>
                  <a:ea typeface="+mj-ea"/>
                </a:rPr>
                <a:t>【</a:t>
              </a:r>
              <a:r>
                <a:rPr kumimoji="1" lang="ja-JP" altLang="en-US" sz="900" dirty="0" smtClean="0">
                  <a:latin typeface="+mj-ea"/>
                  <a:ea typeface="+mj-ea"/>
                </a:rPr>
                <a:t>導入前</a:t>
              </a:r>
              <a:r>
                <a:rPr kumimoji="1" lang="en-US" altLang="ja-JP" sz="900" dirty="0" smtClean="0">
                  <a:latin typeface="+mj-ea"/>
                  <a:ea typeface="+mj-ea"/>
                </a:rPr>
                <a:t>】</a:t>
              </a:r>
              <a:endParaRPr kumimoji="1" lang="ja-JP" altLang="en-US" sz="900" dirty="0">
                <a:latin typeface="+mj-ea"/>
                <a:ea typeface="+mj-ea"/>
              </a:endParaRPr>
            </a:p>
          </p:txBody>
        </p:sp>
        <p:sp>
          <p:nvSpPr>
            <p:cNvPr id="62" name="テキスト ボックス 61"/>
            <p:cNvSpPr txBox="1"/>
            <p:nvPr/>
          </p:nvSpPr>
          <p:spPr>
            <a:xfrm>
              <a:off x="6804248" y="2708920"/>
              <a:ext cx="1224136" cy="230832"/>
            </a:xfrm>
            <a:prstGeom prst="rect">
              <a:avLst/>
            </a:prstGeom>
            <a:noFill/>
          </p:spPr>
          <p:txBody>
            <a:bodyPr wrap="square" rtlCol="0">
              <a:spAutoFit/>
            </a:bodyPr>
            <a:lstStyle/>
            <a:p>
              <a:r>
                <a:rPr kumimoji="1" lang="en-US" altLang="ja-JP" sz="900" dirty="0" smtClean="0">
                  <a:latin typeface="+mj-ea"/>
                  <a:ea typeface="+mj-ea"/>
                </a:rPr>
                <a:t>【</a:t>
              </a:r>
              <a:r>
                <a:rPr kumimoji="1" lang="ja-JP" altLang="en-US" sz="900" dirty="0" smtClean="0">
                  <a:latin typeface="+mj-ea"/>
                  <a:ea typeface="+mj-ea"/>
                </a:rPr>
                <a:t>導入後</a:t>
              </a:r>
              <a:r>
                <a:rPr kumimoji="1" lang="en-US" altLang="ja-JP" sz="900" dirty="0" smtClean="0">
                  <a:latin typeface="+mj-ea"/>
                  <a:ea typeface="+mj-ea"/>
                </a:rPr>
                <a:t>】</a:t>
              </a:r>
              <a:endParaRPr kumimoji="1" lang="ja-JP" altLang="en-US" sz="900" dirty="0">
                <a:latin typeface="+mj-ea"/>
                <a:ea typeface="+mj-ea"/>
              </a:endParaRPr>
            </a:p>
          </p:txBody>
        </p:sp>
      </p:grpSp>
      <p:pic>
        <p:nvPicPr>
          <p:cNvPr id="69" name="図 68"/>
          <p:cNvPicPr>
            <a:picLocks noChangeAspect="1"/>
          </p:cNvPicPr>
          <p:nvPr/>
        </p:nvPicPr>
        <p:blipFill>
          <a:blip r:embed="rId3" cstate="print"/>
          <a:srcRect/>
          <a:stretch>
            <a:fillRect/>
          </a:stretch>
        </p:blipFill>
        <p:spPr bwMode="auto">
          <a:xfrm>
            <a:off x="3131840" y="5113150"/>
            <a:ext cx="1043593" cy="936104"/>
          </a:xfrm>
          <a:prstGeom prst="rect">
            <a:avLst/>
          </a:prstGeom>
          <a:noFill/>
          <a:ln w="9525">
            <a:noFill/>
            <a:miter lim="800000"/>
            <a:headEnd/>
            <a:tailEnd/>
          </a:ln>
        </p:spPr>
      </p:pic>
      <p:pic>
        <p:nvPicPr>
          <p:cNvPr id="70" name="図 69"/>
          <p:cNvPicPr>
            <a:picLocks noChangeAspect="1"/>
          </p:cNvPicPr>
          <p:nvPr/>
        </p:nvPicPr>
        <p:blipFill>
          <a:blip r:embed="rId4" cstate="print"/>
          <a:srcRect l="5297" t="7489" r="9943" b="10126"/>
          <a:stretch>
            <a:fillRect/>
          </a:stretch>
        </p:blipFill>
        <p:spPr bwMode="auto">
          <a:xfrm>
            <a:off x="4572000" y="5113149"/>
            <a:ext cx="1152128" cy="792088"/>
          </a:xfrm>
          <a:prstGeom prst="rect">
            <a:avLst/>
          </a:prstGeom>
          <a:noFill/>
          <a:ln w="9525">
            <a:noFill/>
            <a:miter lim="800000"/>
            <a:headEnd/>
            <a:tailEnd/>
          </a:ln>
        </p:spPr>
      </p:pic>
      <p:sp>
        <p:nvSpPr>
          <p:cNvPr id="73" name="右矢印 21"/>
          <p:cNvSpPr>
            <a:spLocks noChangeArrowheads="1"/>
          </p:cNvSpPr>
          <p:nvPr/>
        </p:nvSpPr>
        <p:spPr bwMode="auto">
          <a:xfrm>
            <a:off x="7236296" y="5372345"/>
            <a:ext cx="216024" cy="314454"/>
          </a:xfrm>
          <a:prstGeom prst="rightArrow">
            <a:avLst>
              <a:gd name="adj1" fmla="val 50000"/>
              <a:gd name="adj2" fmla="val 50000"/>
            </a:avLst>
          </a:prstGeom>
          <a:solidFill>
            <a:srgbClr val="FF99CC"/>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en-US" sz="1400"/>
          </a:p>
        </p:txBody>
      </p:sp>
      <p:sp>
        <p:nvSpPr>
          <p:cNvPr id="74" name="テキスト ボックス 73"/>
          <p:cNvSpPr txBox="1"/>
          <p:nvPr/>
        </p:nvSpPr>
        <p:spPr>
          <a:xfrm>
            <a:off x="6012160" y="4868289"/>
            <a:ext cx="1008112" cy="230832"/>
          </a:xfrm>
          <a:prstGeom prst="rect">
            <a:avLst/>
          </a:prstGeom>
          <a:noFill/>
        </p:spPr>
        <p:txBody>
          <a:bodyPr wrap="square" rtlCol="0">
            <a:spAutoFit/>
          </a:bodyPr>
          <a:lstStyle/>
          <a:p>
            <a:r>
              <a:rPr kumimoji="1" lang="en-US" altLang="ja-JP" sz="900" dirty="0" smtClean="0">
                <a:latin typeface="+mj-ea"/>
                <a:ea typeface="+mj-ea"/>
              </a:rPr>
              <a:t>【</a:t>
            </a:r>
            <a:r>
              <a:rPr kumimoji="1" lang="ja-JP" altLang="en-US" sz="900" dirty="0" smtClean="0">
                <a:latin typeface="+mj-ea"/>
                <a:ea typeface="+mj-ea"/>
              </a:rPr>
              <a:t>導入前</a:t>
            </a:r>
            <a:r>
              <a:rPr kumimoji="1" lang="en-US" altLang="ja-JP" sz="900" dirty="0" smtClean="0">
                <a:latin typeface="+mj-ea"/>
                <a:ea typeface="+mj-ea"/>
              </a:rPr>
              <a:t>】</a:t>
            </a:r>
            <a:endParaRPr kumimoji="1" lang="ja-JP" altLang="en-US" sz="900" dirty="0">
              <a:latin typeface="+mj-ea"/>
              <a:ea typeface="+mj-ea"/>
            </a:endParaRPr>
          </a:p>
        </p:txBody>
      </p:sp>
      <p:sp>
        <p:nvSpPr>
          <p:cNvPr id="75" name="テキスト ボックス 74"/>
          <p:cNvSpPr txBox="1"/>
          <p:nvPr/>
        </p:nvSpPr>
        <p:spPr>
          <a:xfrm>
            <a:off x="7524328" y="4868289"/>
            <a:ext cx="1224136" cy="230832"/>
          </a:xfrm>
          <a:prstGeom prst="rect">
            <a:avLst/>
          </a:prstGeom>
          <a:noFill/>
        </p:spPr>
        <p:txBody>
          <a:bodyPr wrap="square" rtlCol="0">
            <a:spAutoFit/>
          </a:bodyPr>
          <a:lstStyle/>
          <a:p>
            <a:r>
              <a:rPr kumimoji="1" lang="en-US" altLang="ja-JP" sz="900" dirty="0" smtClean="0">
                <a:latin typeface="+mj-ea"/>
                <a:ea typeface="+mj-ea"/>
              </a:rPr>
              <a:t>【</a:t>
            </a:r>
            <a:r>
              <a:rPr kumimoji="1" lang="ja-JP" altLang="en-US" sz="900" dirty="0" smtClean="0">
                <a:latin typeface="+mj-ea"/>
                <a:ea typeface="+mj-ea"/>
              </a:rPr>
              <a:t>導入後</a:t>
            </a:r>
            <a:r>
              <a:rPr kumimoji="1" lang="en-US" altLang="ja-JP" sz="900" dirty="0" smtClean="0">
                <a:latin typeface="+mj-ea"/>
                <a:ea typeface="+mj-ea"/>
              </a:rPr>
              <a:t>】</a:t>
            </a:r>
            <a:endParaRPr kumimoji="1" lang="ja-JP" altLang="en-US" sz="900" dirty="0">
              <a:latin typeface="+mj-ea"/>
              <a:ea typeface="+mj-ea"/>
            </a:endParaRPr>
          </a:p>
        </p:txBody>
      </p:sp>
      <p:sp>
        <p:nvSpPr>
          <p:cNvPr id="76" name="テキスト ボックス 19"/>
          <p:cNvSpPr txBox="1">
            <a:spLocks noChangeArrowheads="1"/>
          </p:cNvSpPr>
          <p:nvPr/>
        </p:nvSpPr>
        <p:spPr bwMode="auto">
          <a:xfrm>
            <a:off x="5940152" y="6042774"/>
            <a:ext cx="1296144" cy="338554"/>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177800" indent="-1778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800" dirty="0" smtClean="0"/>
              <a:t>OD</a:t>
            </a:r>
            <a:r>
              <a:rPr lang="ja-JP" altLang="en-US" sz="800" dirty="0" err="1" smtClean="0"/>
              <a:t>ばっ気撹拌</a:t>
            </a:r>
            <a:r>
              <a:rPr lang="ja-JP" altLang="en-US" sz="800" dirty="0" smtClean="0"/>
              <a:t>装置</a:t>
            </a:r>
          </a:p>
          <a:p>
            <a:pPr algn="ctr" eaLnBrk="1" hangingPunct="1">
              <a:spcBef>
                <a:spcPct val="0"/>
              </a:spcBef>
              <a:buFontTx/>
              <a:buNone/>
            </a:pPr>
            <a:r>
              <a:rPr lang="ja-JP" altLang="en-US" sz="800" dirty="0" smtClean="0"/>
              <a:t>（エアレータ）</a:t>
            </a:r>
            <a:endParaRPr lang="ja-JP" altLang="en-US" sz="800" dirty="0"/>
          </a:p>
        </p:txBody>
      </p:sp>
      <p:sp>
        <p:nvSpPr>
          <p:cNvPr id="77" name="テキスト ボックス 19"/>
          <p:cNvSpPr txBox="1">
            <a:spLocks noChangeArrowheads="1"/>
          </p:cNvSpPr>
          <p:nvPr/>
        </p:nvSpPr>
        <p:spPr bwMode="auto">
          <a:xfrm>
            <a:off x="7343800" y="6093296"/>
            <a:ext cx="1620688" cy="19492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177800" indent="-1778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lnSpc>
                <a:spcPts val="800"/>
              </a:lnSpc>
              <a:spcBef>
                <a:spcPct val="0"/>
              </a:spcBef>
              <a:buFontTx/>
              <a:buNone/>
            </a:pPr>
            <a:r>
              <a:rPr lang="ja-JP" altLang="en-US" sz="800" dirty="0" smtClean="0"/>
              <a:t>微細気泡ディフューザ</a:t>
            </a:r>
            <a:endParaRPr lang="ja-JP" altLang="en-US" sz="800" dirty="0"/>
          </a:p>
        </p:txBody>
      </p:sp>
      <p:pic>
        <p:nvPicPr>
          <p:cNvPr id="79" name="図 78"/>
          <p:cNvPicPr/>
          <p:nvPr/>
        </p:nvPicPr>
        <p:blipFill>
          <a:blip r:embed="rId5" cstate="print"/>
          <a:srcRect l="19561" r="20064" b="18467"/>
          <a:stretch>
            <a:fillRect/>
          </a:stretch>
        </p:blipFill>
        <p:spPr bwMode="auto">
          <a:xfrm>
            <a:off x="6084168" y="5110735"/>
            <a:ext cx="1008112" cy="936104"/>
          </a:xfrm>
          <a:prstGeom prst="rect">
            <a:avLst/>
          </a:prstGeom>
          <a:noFill/>
          <a:ln w="9525">
            <a:solidFill>
              <a:schemeClr val="tx1"/>
            </a:solidFill>
            <a:miter lim="800000"/>
            <a:headEnd/>
            <a:tailEnd/>
          </a:ln>
        </p:spPr>
      </p:pic>
      <p:pic>
        <p:nvPicPr>
          <p:cNvPr id="80" name="図 79"/>
          <p:cNvPicPr/>
          <p:nvPr/>
        </p:nvPicPr>
        <p:blipFill>
          <a:blip r:embed="rId6" cstate="print"/>
          <a:srcRect l="8513" t="19644" r="8513" b="1164"/>
          <a:stretch>
            <a:fillRect/>
          </a:stretch>
        </p:blipFill>
        <p:spPr bwMode="auto">
          <a:xfrm>
            <a:off x="7524328" y="5121767"/>
            <a:ext cx="1296144" cy="899521"/>
          </a:xfrm>
          <a:prstGeom prst="rect">
            <a:avLst/>
          </a:prstGeom>
          <a:noFill/>
          <a:ln w="9525">
            <a:solidFill>
              <a:schemeClr val="tx1"/>
            </a:solidFill>
            <a:miter lim="800000"/>
            <a:headEnd/>
            <a:tailEnd/>
          </a:ln>
        </p:spPr>
      </p:pic>
      <p:sp>
        <p:nvSpPr>
          <p:cNvPr id="34" name="テキスト ボックス 33"/>
          <p:cNvSpPr txBox="1"/>
          <p:nvPr/>
        </p:nvSpPr>
        <p:spPr>
          <a:xfrm>
            <a:off x="3059832" y="4005064"/>
            <a:ext cx="6264696" cy="215444"/>
          </a:xfrm>
          <a:prstGeom prst="rect">
            <a:avLst/>
          </a:prstGeom>
          <a:noFill/>
        </p:spPr>
        <p:txBody>
          <a:bodyPr wrap="square" rtlCol="0">
            <a:spAutoFit/>
          </a:bodyPr>
          <a:lstStyle/>
          <a:p>
            <a:r>
              <a:rPr kumimoji="1" lang="en-US" altLang="ja-JP" sz="800" dirty="0" smtClean="0">
                <a:latin typeface="+mj-ea"/>
                <a:ea typeface="+mj-ea"/>
              </a:rPr>
              <a:t>※ </a:t>
            </a:r>
            <a:r>
              <a:rPr kumimoji="1" lang="ja-JP" altLang="en-US" sz="800" dirty="0" smtClean="0">
                <a:latin typeface="+mj-ea"/>
                <a:ea typeface="+mj-ea"/>
              </a:rPr>
              <a:t>年間の縮減額は、平成</a:t>
            </a:r>
            <a:r>
              <a:rPr kumimoji="1" lang="en-US" altLang="ja-JP" sz="800" dirty="0" smtClean="0">
                <a:latin typeface="+mj-ea"/>
                <a:ea typeface="+mj-ea"/>
              </a:rPr>
              <a:t>26</a:t>
            </a:r>
            <a:r>
              <a:rPr kumimoji="1" lang="ja-JP" altLang="en-US" sz="800" dirty="0" smtClean="0">
                <a:latin typeface="+mj-ea"/>
                <a:ea typeface="+mj-ea"/>
              </a:rPr>
              <a:t>年度</a:t>
            </a:r>
            <a:r>
              <a:rPr lang="ja-JP" altLang="en-US" sz="800" dirty="0" smtClean="0">
                <a:latin typeface="+mj-ea"/>
                <a:ea typeface="+mj-ea"/>
              </a:rPr>
              <a:t>の省エネ技術導入後</a:t>
            </a:r>
            <a:r>
              <a:rPr kumimoji="1" lang="ja-JP" altLang="en-US" sz="800" dirty="0" smtClean="0">
                <a:latin typeface="+mj-ea"/>
                <a:ea typeface="+mj-ea"/>
              </a:rPr>
              <a:t>から平成</a:t>
            </a:r>
            <a:r>
              <a:rPr kumimoji="1" lang="en-US" altLang="ja-JP" sz="800" dirty="0" smtClean="0">
                <a:latin typeface="+mj-ea"/>
                <a:ea typeface="+mj-ea"/>
              </a:rPr>
              <a:t>28</a:t>
            </a:r>
            <a:r>
              <a:rPr kumimoji="1" lang="ja-JP" altLang="en-US" sz="800" dirty="0" smtClean="0">
                <a:latin typeface="+mj-ea"/>
                <a:ea typeface="+mj-ea"/>
              </a:rPr>
              <a:t>年</a:t>
            </a:r>
            <a:r>
              <a:rPr kumimoji="1" lang="en-US" altLang="ja-JP" sz="800" dirty="0" smtClean="0">
                <a:latin typeface="+mj-ea"/>
                <a:ea typeface="+mj-ea"/>
              </a:rPr>
              <a:t>3</a:t>
            </a:r>
            <a:r>
              <a:rPr kumimoji="1" lang="ja-JP" altLang="en-US" sz="800" dirty="0" smtClean="0">
                <a:latin typeface="+mj-ea"/>
                <a:ea typeface="+mj-ea"/>
              </a:rPr>
              <a:t>月</a:t>
            </a:r>
            <a:r>
              <a:rPr kumimoji="1" lang="en-US" altLang="ja-JP" sz="800" dirty="0" smtClean="0">
                <a:latin typeface="+mj-ea"/>
                <a:ea typeface="+mj-ea"/>
              </a:rPr>
              <a:t>10</a:t>
            </a:r>
            <a:r>
              <a:rPr kumimoji="1" lang="ja-JP" altLang="en-US" sz="800" dirty="0" smtClean="0">
                <a:latin typeface="+mj-ea"/>
                <a:ea typeface="+mj-ea"/>
              </a:rPr>
              <a:t>日までの電力量計のデータ等から試算。</a:t>
            </a:r>
            <a:endParaRPr kumimoji="1" lang="ja-JP" altLang="en-US" sz="800" dirty="0">
              <a:latin typeface="+mj-ea"/>
              <a:ea typeface="+mj-ea"/>
            </a:endParaRPr>
          </a:p>
        </p:txBody>
      </p:sp>
    </p:spTree>
    <p:extLst>
      <p:ext uri="{BB962C8B-B14F-4D97-AF65-F5344CB8AC3E}">
        <p14:creationId xmlns:p14="http://schemas.microsoft.com/office/powerpoint/2010/main" xmlns="" val="14492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233</Words>
  <Application>Microsoft Office PowerPoint</Application>
  <PresentationFormat>画面に合わせる (4:3)</PresentationFormat>
  <Paragraphs>42</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スライド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mharada</dc:creator>
  <cp:lastModifiedBy>yyamaguchi</cp:lastModifiedBy>
  <cp:revision>375</cp:revision>
  <dcterms:created xsi:type="dcterms:W3CDTF">2014-09-22T02:10:13Z</dcterms:created>
  <dcterms:modified xsi:type="dcterms:W3CDTF">2016-03-30T02:28:47Z</dcterms:modified>
</cp:coreProperties>
</file>