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9" r:id="rId3"/>
    <p:sldId id="260" r:id="rId4"/>
    <p:sldId id="263" r:id="rId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2C56"/>
    <a:srgbClr val="000000"/>
    <a:srgbClr val="0F2C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showGuides="1">
      <p:cViewPr>
        <p:scale>
          <a:sx n="125" d="100"/>
          <a:sy n="125" d="100"/>
        </p:scale>
        <p:origin x="636" y="-19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91752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2140407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2352713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278097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3094851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373928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1716695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787100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366248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4103856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2D048D-1083-425F-8BCD-19D0227C37E5}" type="datetimeFigureOut">
              <a:rPr kumimoji="1" lang="ja-JP" altLang="en-US" smtClean="0"/>
              <a:t>2023/9/15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1161768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2D048D-1083-425F-8BCD-19D0227C37E5}" type="datetimeFigureOut">
              <a:rPr kumimoji="1" lang="ja-JP" altLang="en-US" smtClean="0"/>
              <a:t>2023/9/15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D349442-45E9-48A5-9FA6-F04D10600238}" type="slidenum">
              <a:rPr kumimoji="1" lang="ja-JP" altLang="en-US" smtClean="0"/>
              <a:t>‹#›</a:t>
            </a:fld>
            <a:endParaRPr kumimoji="1" lang="ja-JP" altLang="en-US"/>
          </a:p>
        </p:txBody>
      </p:sp>
    </p:spTree>
    <p:extLst>
      <p:ext uri="{BB962C8B-B14F-4D97-AF65-F5344CB8AC3E}">
        <p14:creationId xmlns:p14="http://schemas.microsoft.com/office/powerpoint/2010/main" val="2579433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BD005055-4D7B-4ACE-9283-CF843FCE447F}"/>
              </a:ext>
            </a:extLst>
          </p:cNvPr>
          <p:cNvSpPr txBox="1"/>
          <p:nvPr/>
        </p:nvSpPr>
        <p:spPr>
          <a:xfrm>
            <a:off x="559727" y="1259845"/>
            <a:ext cx="4946754" cy="276999"/>
          </a:xfrm>
          <a:prstGeom prst="rect">
            <a:avLst/>
          </a:prstGeom>
          <a:noFill/>
        </p:spPr>
        <p:txBody>
          <a:bodyPr wrap="square" rtlCol="0">
            <a:spAutoFit/>
          </a:bodyPr>
          <a:lstStyle/>
          <a:p>
            <a:r>
              <a:rPr kumimoji="1" lang="ja-JP" altLang="en-US" sz="1200" b="1" dirty="0"/>
              <a:t>開催概要</a:t>
            </a:r>
          </a:p>
        </p:txBody>
      </p:sp>
      <p:cxnSp>
        <p:nvCxnSpPr>
          <p:cNvPr id="15" name="直線コネクタ 14">
            <a:extLst>
              <a:ext uri="{FF2B5EF4-FFF2-40B4-BE49-F238E27FC236}">
                <a16:creationId xmlns:a16="http://schemas.microsoft.com/office/drawing/2014/main" id="{0772CF3D-D2DC-44B3-9034-F1B06B33DAB9}"/>
              </a:ext>
            </a:extLst>
          </p:cNvPr>
          <p:cNvCxnSpPr>
            <a:cxnSpLocks/>
          </p:cNvCxnSpPr>
          <p:nvPr/>
        </p:nvCxnSpPr>
        <p:spPr>
          <a:xfrm>
            <a:off x="280063" y="1511342"/>
            <a:ext cx="6315517"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6" name="四角形: 角を丸くする 15">
            <a:extLst>
              <a:ext uri="{FF2B5EF4-FFF2-40B4-BE49-F238E27FC236}">
                <a16:creationId xmlns:a16="http://schemas.microsoft.com/office/drawing/2014/main" id="{822E381F-0FB8-4B34-A7FE-615573F94682}"/>
              </a:ext>
            </a:extLst>
          </p:cNvPr>
          <p:cNvSpPr/>
          <p:nvPr/>
        </p:nvSpPr>
        <p:spPr>
          <a:xfrm>
            <a:off x="280062" y="1612782"/>
            <a:ext cx="731724"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97FF1E14-7386-42C7-B388-8BC2091D1D3D}"/>
              </a:ext>
            </a:extLst>
          </p:cNvPr>
          <p:cNvSpPr txBox="1"/>
          <p:nvPr/>
        </p:nvSpPr>
        <p:spPr>
          <a:xfrm>
            <a:off x="280062" y="1580554"/>
            <a:ext cx="731724" cy="261610"/>
          </a:xfrm>
          <a:prstGeom prst="rect">
            <a:avLst/>
          </a:prstGeom>
          <a:noFill/>
        </p:spPr>
        <p:txBody>
          <a:bodyPr wrap="square" rtlCol="0">
            <a:spAutoFit/>
          </a:bodyPr>
          <a:lstStyle/>
          <a:p>
            <a:pPr algn="ctr"/>
            <a:r>
              <a:rPr kumimoji="1" lang="ja-JP" altLang="en-US" sz="1050" b="1" dirty="0">
                <a:solidFill>
                  <a:schemeClr val="bg1"/>
                </a:solidFill>
              </a:rPr>
              <a:t>名　称</a:t>
            </a:r>
          </a:p>
        </p:txBody>
      </p:sp>
      <p:sp>
        <p:nvSpPr>
          <p:cNvPr id="21" name="四角形: 角を丸くする 20">
            <a:extLst>
              <a:ext uri="{FF2B5EF4-FFF2-40B4-BE49-F238E27FC236}">
                <a16:creationId xmlns:a16="http://schemas.microsoft.com/office/drawing/2014/main" id="{0AC27D01-C098-46DD-8A3E-538047D9DC94}"/>
              </a:ext>
            </a:extLst>
          </p:cNvPr>
          <p:cNvSpPr/>
          <p:nvPr/>
        </p:nvSpPr>
        <p:spPr>
          <a:xfrm>
            <a:off x="282746" y="1891211"/>
            <a:ext cx="731724"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75807002-2F33-4E99-97BB-DF30FD6EFD4F}"/>
              </a:ext>
            </a:extLst>
          </p:cNvPr>
          <p:cNvSpPr txBox="1"/>
          <p:nvPr/>
        </p:nvSpPr>
        <p:spPr>
          <a:xfrm>
            <a:off x="283480" y="1868830"/>
            <a:ext cx="724888" cy="261610"/>
          </a:xfrm>
          <a:prstGeom prst="rect">
            <a:avLst/>
          </a:prstGeom>
          <a:noFill/>
        </p:spPr>
        <p:txBody>
          <a:bodyPr wrap="square" rtlCol="0">
            <a:spAutoFit/>
          </a:bodyPr>
          <a:lstStyle/>
          <a:p>
            <a:pPr algn="ctr"/>
            <a:r>
              <a:rPr kumimoji="1" lang="ja-JP" altLang="en-US" sz="1050" b="1" dirty="0">
                <a:solidFill>
                  <a:schemeClr val="bg1"/>
                </a:solidFill>
              </a:rPr>
              <a:t>日　程</a:t>
            </a:r>
          </a:p>
        </p:txBody>
      </p:sp>
      <p:sp>
        <p:nvSpPr>
          <p:cNvPr id="25" name="四角形: 角を丸くする 24">
            <a:extLst>
              <a:ext uri="{FF2B5EF4-FFF2-40B4-BE49-F238E27FC236}">
                <a16:creationId xmlns:a16="http://schemas.microsoft.com/office/drawing/2014/main" id="{0CE5E08B-3EA8-4353-A7FF-F492910E7E2D}"/>
              </a:ext>
            </a:extLst>
          </p:cNvPr>
          <p:cNvSpPr/>
          <p:nvPr/>
        </p:nvSpPr>
        <p:spPr>
          <a:xfrm>
            <a:off x="286897" y="2169584"/>
            <a:ext cx="724889"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96F63886-D14D-4D33-A266-3F64083590EB}"/>
              </a:ext>
            </a:extLst>
          </p:cNvPr>
          <p:cNvSpPr txBox="1"/>
          <p:nvPr/>
        </p:nvSpPr>
        <p:spPr>
          <a:xfrm>
            <a:off x="286898" y="2139113"/>
            <a:ext cx="721470" cy="253916"/>
          </a:xfrm>
          <a:prstGeom prst="rect">
            <a:avLst/>
          </a:prstGeom>
          <a:noFill/>
        </p:spPr>
        <p:txBody>
          <a:bodyPr wrap="square" rtlCol="0">
            <a:spAutoFit/>
          </a:bodyPr>
          <a:lstStyle/>
          <a:p>
            <a:pPr algn="ctr"/>
            <a:r>
              <a:rPr kumimoji="1" lang="ja-JP" altLang="en-US" sz="1050" b="1" dirty="0">
                <a:solidFill>
                  <a:schemeClr val="bg1"/>
                </a:solidFill>
              </a:rPr>
              <a:t>会　場</a:t>
            </a:r>
          </a:p>
        </p:txBody>
      </p:sp>
      <p:sp>
        <p:nvSpPr>
          <p:cNvPr id="35" name="テキスト ボックス 34">
            <a:extLst>
              <a:ext uri="{FF2B5EF4-FFF2-40B4-BE49-F238E27FC236}">
                <a16:creationId xmlns:a16="http://schemas.microsoft.com/office/drawing/2014/main" id="{7A3AB898-AB19-4CA0-8E4E-9A2D7A01F26C}"/>
              </a:ext>
            </a:extLst>
          </p:cNvPr>
          <p:cNvSpPr txBox="1"/>
          <p:nvPr/>
        </p:nvSpPr>
        <p:spPr>
          <a:xfrm>
            <a:off x="1018622" y="1588248"/>
            <a:ext cx="1458809" cy="253916"/>
          </a:xfrm>
          <a:prstGeom prst="rect">
            <a:avLst/>
          </a:prstGeom>
          <a:noFill/>
        </p:spPr>
        <p:txBody>
          <a:bodyPr wrap="square" rtlCol="0">
            <a:spAutoFit/>
          </a:bodyPr>
          <a:lstStyle/>
          <a:p>
            <a:r>
              <a:rPr kumimoji="1" lang="en-US" altLang="ja-JP" sz="1050" b="1" smtClean="0">
                <a:latin typeface="メイリオ" panose="020B0604030504040204" pitchFamily="50" charset="-128"/>
                <a:ea typeface="メイリオ" panose="020B0604030504040204" pitchFamily="50" charset="-128"/>
              </a:rPr>
              <a:t>HINODE </a:t>
            </a:r>
            <a:r>
              <a:rPr kumimoji="1" lang="en-US" altLang="ja-JP" sz="1050" b="1" dirty="0">
                <a:latin typeface="メイリオ" panose="020B0604030504040204" pitchFamily="50" charset="-128"/>
                <a:ea typeface="メイリオ" panose="020B0604030504040204" pitchFamily="50" charset="-128"/>
              </a:rPr>
              <a:t>MARKET</a:t>
            </a:r>
            <a:endParaRPr kumimoji="1" lang="ja-JP" altLang="en-US" sz="1050" b="1" dirty="0">
              <a:latin typeface="メイリオ" panose="020B0604030504040204" pitchFamily="50" charset="-128"/>
              <a:ea typeface="メイリオ" panose="020B0604030504040204" pitchFamily="50" charset="-128"/>
            </a:endParaRPr>
          </a:p>
        </p:txBody>
      </p:sp>
      <p:sp>
        <p:nvSpPr>
          <p:cNvPr id="38" name="テキスト ボックス 37">
            <a:extLst>
              <a:ext uri="{FF2B5EF4-FFF2-40B4-BE49-F238E27FC236}">
                <a16:creationId xmlns:a16="http://schemas.microsoft.com/office/drawing/2014/main" id="{91AED120-F487-49D8-98C9-4AC795396261}"/>
              </a:ext>
            </a:extLst>
          </p:cNvPr>
          <p:cNvSpPr txBox="1"/>
          <p:nvPr/>
        </p:nvSpPr>
        <p:spPr>
          <a:xfrm>
            <a:off x="1015204" y="1890464"/>
            <a:ext cx="2365211" cy="253916"/>
          </a:xfrm>
          <a:prstGeom prst="rect">
            <a:avLst/>
          </a:prstGeom>
          <a:noFill/>
        </p:spPr>
        <p:txBody>
          <a:bodyPr wrap="square" rtlCol="0">
            <a:spAutoFit/>
          </a:bodyPr>
          <a:lstStyle/>
          <a:p>
            <a:r>
              <a:rPr kumimoji="1" lang="en-US" altLang="ja-JP" sz="1050" b="1" dirty="0">
                <a:latin typeface="+mn-ea"/>
              </a:rPr>
              <a:t>2023</a:t>
            </a:r>
            <a:r>
              <a:rPr kumimoji="1" lang="ja-JP" altLang="en-US" sz="1050" b="1" dirty="0">
                <a:latin typeface="+mn-ea"/>
              </a:rPr>
              <a:t>年</a:t>
            </a:r>
            <a:r>
              <a:rPr kumimoji="1" lang="en-US" altLang="ja-JP" sz="1050" b="1" dirty="0">
                <a:latin typeface="+mn-ea"/>
              </a:rPr>
              <a:t>11</a:t>
            </a:r>
            <a:r>
              <a:rPr kumimoji="1" lang="ja-JP" altLang="en-US" sz="1050" b="1" dirty="0">
                <a:latin typeface="+mn-ea"/>
              </a:rPr>
              <a:t>月</a:t>
            </a:r>
            <a:r>
              <a:rPr kumimoji="1" lang="en-US" altLang="ja-JP" sz="1050" b="1" dirty="0">
                <a:latin typeface="+mn-ea"/>
              </a:rPr>
              <a:t>5</a:t>
            </a:r>
            <a:r>
              <a:rPr kumimoji="1" lang="ja-JP" altLang="en-US" sz="1050" b="1" dirty="0">
                <a:latin typeface="+mn-ea"/>
              </a:rPr>
              <a:t>日（日）</a:t>
            </a:r>
            <a:r>
              <a:rPr kumimoji="1" lang="en-US" altLang="ja-JP" sz="1050" b="1" dirty="0">
                <a:latin typeface="+mn-ea"/>
              </a:rPr>
              <a:t>10:30</a:t>
            </a:r>
            <a:r>
              <a:rPr kumimoji="1" lang="ja-JP" altLang="en-US" sz="1050" b="1" dirty="0">
                <a:latin typeface="+mn-ea"/>
              </a:rPr>
              <a:t>～</a:t>
            </a:r>
            <a:r>
              <a:rPr kumimoji="1" lang="en-US" altLang="ja-JP" sz="1050" b="1" dirty="0">
                <a:latin typeface="+mn-ea"/>
              </a:rPr>
              <a:t>15:30</a:t>
            </a:r>
          </a:p>
        </p:txBody>
      </p:sp>
      <p:sp>
        <p:nvSpPr>
          <p:cNvPr id="40" name="テキスト ボックス 39">
            <a:extLst>
              <a:ext uri="{FF2B5EF4-FFF2-40B4-BE49-F238E27FC236}">
                <a16:creationId xmlns:a16="http://schemas.microsoft.com/office/drawing/2014/main" id="{D5F819B2-5670-4013-B11F-281993623AFC}"/>
              </a:ext>
            </a:extLst>
          </p:cNvPr>
          <p:cNvSpPr txBox="1"/>
          <p:nvPr/>
        </p:nvSpPr>
        <p:spPr>
          <a:xfrm>
            <a:off x="1015202" y="2143248"/>
            <a:ext cx="1708948" cy="253916"/>
          </a:xfrm>
          <a:prstGeom prst="rect">
            <a:avLst/>
          </a:prstGeom>
          <a:noFill/>
        </p:spPr>
        <p:txBody>
          <a:bodyPr wrap="square" rtlCol="0">
            <a:spAutoFit/>
          </a:bodyPr>
          <a:lstStyle/>
          <a:p>
            <a:r>
              <a:rPr kumimoji="1" lang="ja-JP" altLang="en-US" sz="1050" b="1" dirty="0" smtClean="0">
                <a:latin typeface="メイリオ" panose="020B0604030504040204" pitchFamily="50" charset="-128"/>
                <a:ea typeface="メイリオ" panose="020B0604030504040204" pitchFamily="50" charset="-128"/>
              </a:rPr>
              <a:t>日野町　松尾</a:t>
            </a:r>
            <a:r>
              <a:rPr kumimoji="1" lang="ja-JP" altLang="en-US" sz="1050" b="1" dirty="0">
                <a:latin typeface="メイリオ" panose="020B0604030504040204" pitchFamily="50" charset="-128"/>
                <a:ea typeface="メイリオ" panose="020B0604030504040204" pitchFamily="50" charset="-128"/>
              </a:rPr>
              <a:t>公園</a:t>
            </a:r>
            <a:endParaRPr kumimoji="1" lang="en-US" altLang="ja-JP" sz="1050" b="1" dirty="0">
              <a:latin typeface="メイリオ" panose="020B0604030504040204" pitchFamily="50" charset="-128"/>
              <a:ea typeface="メイリオ" panose="020B0604030504040204" pitchFamily="50" charset="-128"/>
            </a:endParaRPr>
          </a:p>
        </p:txBody>
      </p:sp>
      <p:sp>
        <p:nvSpPr>
          <p:cNvPr id="41" name="四角形: 角を丸くする 40">
            <a:extLst>
              <a:ext uri="{FF2B5EF4-FFF2-40B4-BE49-F238E27FC236}">
                <a16:creationId xmlns:a16="http://schemas.microsoft.com/office/drawing/2014/main" id="{3913B8F6-84A9-444A-BA14-F57DAB73A44D}"/>
              </a:ext>
            </a:extLst>
          </p:cNvPr>
          <p:cNvSpPr/>
          <p:nvPr/>
        </p:nvSpPr>
        <p:spPr>
          <a:xfrm>
            <a:off x="286897" y="2447579"/>
            <a:ext cx="724889"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EE28930C-4ED4-48D8-ACB3-4931FAF89589}"/>
              </a:ext>
            </a:extLst>
          </p:cNvPr>
          <p:cNvSpPr txBox="1"/>
          <p:nvPr/>
        </p:nvSpPr>
        <p:spPr>
          <a:xfrm>
            <a:off x="286896" y="2421955"/>
            <a:ext cx="721472" cy="253916"/>
          </a:xfrm>
          <a:prstGeom prst="rect">
            <a:avLst/>
          </a:prstGeom>
          <a:noFill/>
        </p:spPr>
        <p:txBody>
          <a:bodyPr wrap="square" rtlCol="0">
            <a:spAutoFit/>
          </a:bodyPr>
          <a:lstStyle/>
          <a:p>
            <a:pPr algn="ctr"/>
            <a:r>
              <a:rPr kumimoji="1" lang="ja-JP" altLang="en-US" sz="1050" b="1" dirty="0">
                <a:solidFill>
                  <a:schemeClr val="bg1"/>
                </a:solidFill>
              </a:rPr>
              <a:t>開催趣旨</a:t>
            </a:r>
          </a:p>
        </p:txBody>
      </p:sp>
      <p:sp>
        <p:nvSpPr>
          <p:cNvPr id="44" name="テキスト ボックス 43">
            <a:extLst>
              <a:ext uri="{FF2B5EF4-FFF2-40B4-BE49-F238E27FC236}">
                <a16:creationId xmlns:a16="http://schemas.microsoft.com/office/drawing/2014/main" id="{7C721AE4-9085-4240-931B-607B79BAD7F0}"/>
              </a:ext>
            </a:extLst>
          </p:cNvPr>
          <p:cNvSpPr txBox="1"/>
          <p:nvPr/>
        </p:nvSpPr>
        <p:spPr>
          <a:xfrm>
            <a:off x="4313339" y="1618993"/>
            <a:ext cx="746964" cy="253916"/>
          </a:xfrm>
          <a:prstGeom prst="rect">
            <a:avLst/>
          </a:prstGeom>
          <a:noFill/>
        </p:spPr>
        <p:txBody>
          <a:bodyPr wrap="square" rtlCol="0">
            <a:spAutoFit/>
          </a:bodyPr>
          <a:lstStyle/>
          <a:p>
            <a:r>
              <a:rPr kumimoji="1" lang="ja-JP" altLang="en-US" sz="1050" b="1" dirty="0">
                <a:latin typeface="メイリオ" panose="020B0604030504040204" pitchFamily="50" charset="-128"/>
                <a:ea typeface="メイリオ" panose="020B0604030504040204" pitchFamily="50" charset="-128"/>
              </a:rPr>
              <a:t>日野町</a:t>
            </a:r>
            <a:endParaRPr kumimoji="1" lang="en-US" altLang="ja-JP" sz="1050" b="1" dirty="0">
              <a:latin typeface="メイリオ" panose="020B0604030504040204" pitchFamily="50" charset="-128"/>
              <a:ea typeface="メイリオ" panose="020B0604030504040204" pitchFamily="50" charset="-128"/>
            </a:endParaRPr>
          </a:p>
        </p:txBody>
      </p:sp>
      <p:sp>
        <p:nvSpPr>
          <p:cNvPr id="45" name="テキスト ボックス 44">
            <a:extLst>
              <a:ext uri="{FF2B5EF4-FFF2-40B4-BE49-F238E27FC236}">
                <a16:creationId xmlns:a16="http://schemas.microsoft.com/office/drawing/2014/main" id="{840372B5-2129-4EB8-AC02-2E1DB9E50F8B}"/>
              </a:ext>
            </a:extLst>
          </p:cNvPr>
          <p:cNvSpPr txBox="1"/>
          <p:nvPr/>
        </p:nvSpPr>
        <p:spPr>
          <a:xfrm>
            <a:off x="4313339" y="1896009"/>
            <a:ext cx="2672822" cy="253916"/>
          </a:xfrm>
          <a:prstGeom prst="rect">
            <a:avLst/>
          </a:prstGeom>
          <a:noFill/>
        </p:spPr>
        <p:txBody>
          <a:bodyPr wrap="square" rtlCol="0">
            <a:spAutoFit/>
          </a:bodyPr>
          <a:lstStyle/>
          <a:p>
            <a:r>
              <a:rPr kumimoji="1" lang="ja-JP" altLang="en-US" sz="1050" b="1" dirty="0">
                <a:latin typeface="メイリオ" panose="020B0604030504040204" pitchFamily="50" charset="-128"/>
                <a:ea typeface="メイリオ" panose="020B0604030504040204" pitchFamily="50" charset="-128"/>
              </a:rPr>
              <a:t>株式会社エフエム滋賀</a:t>
            </a:r>
            <a:endParaRPr kumimoji="1" lang="en-US" altLang="ja-JP" sz="1050" b="1" dirty="0">
              <a:latin typeface="メイリオ" panose="020B0604030504040204" pitchFamily="50" charset="-128"/>
              <a:ea typeface="メイリオ" panose="020B0604030504040204" pitchFamily="50" charset="-128"/>
            </a:endParaRPr>
          </a:p>
        </p:txBody>
      </p:sp>
      <p:sp>
        <p:nvSpPr>
          <p:cNvPr id="62" name="テキスト ボックス 61">
            <a:extLst>
              <a:ext uri="{FF2B5EF4-FFF2-40B4-BE49-F238E27FC236}">
                <a16:creationId xmlns:a16="http://schemas.microsoft.com/office/drawing/2014/main" id="{4356DAAD-5E06-4B41-A552-E829D649AB0C}"/>
              </a:ext>
            </a:extLst>
          </p:cNvPr>
          <p:cNvSpPr txBox="1"/>
          <p:nvPr/>
        </p:nvSpPr>
        <p:spPr>
          <a:xfrm>
            <a:off x="559727" y="5335586"/>
            <a:ext cx="4946754" cy="276999"/>
          </a:xfrm>
          <a:prstGeom prst="rect">
            <a:avLst/>
          </a:prstGeom>
          <a:noFill/>
        </p:spPr>
        <p:txBody>
          <a:bodyPr wrap="square" rtlCol="0">
            <a:spAutoFit/>
          </a:bodyPr>
          <a:lstStyle/>
          <a:p>
            <a:r>
              <a:rPr kumimoji="1" lang="ja-JP" altLang="en-US" sz="1200" b="1" dirty="0"/>
              <a:t>ブース仕様</a:t>
            </a:r>
          </a:p>
        </p:txBody>
      </p:sp>
      <p:cxnSp>
        <p:nvCxnSpPr>
          <p:cNvPr id="63" name="直線コネクタ 62">
            <a:extLst>
              <a:ext uri="{FF2B5EF4-FFF2-40B4-BE49-F238E27FC236}">
                <a16:creationId xmlns:a16="http://schemas.microsoft.com/office/drawing/2014/main" id="{2082B318-F4B9-47DD-A28D-EE719ED00259}"/>
              </a:ext>
            </a:extLst>
          </p:cNvPr>
          <p:cNvCxnSpPr>
            <a:cxnSpLocks/>
          </p:cNvCxnSpPr>
          <p:nvPr/>
        </p:nvCxnSpPr>
        <p:spPr>
          <a:xfrm>
            <a:off x="280063" y="5587083"/>
            <a:ext cx="6315517"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64" name="四角形: 角を丸くする 63">
            <a:extLst>
              <a:ext uri="{FF2B5EF4-FFF2-40B4-BE49-F238E27FC236}">
                <a16:creationId xmlns:a16="http://schemas.microsoft.com/office/drawing/2014/main" id="{FEC032DE-BD79-4272-B2DB-DA698DF65BAC}"/>
              </a:ext>
            </a:extLst>
          </p:cNvPr>
          <p:cNvSpPr/>
          <p:nvPr/>
        </p:nvSpPr>
        <p:spPr>
          <a:xfrm>
            <a:off x="290794" y="5639304"/>
            <a:ext cx="6370935" cy="3797428"/>
          </a:xfrm>
          <a:prstGeom prst="roundRect">
            <a:avLst>
              <a:gd name="adj" fmla="val 155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B58C876F-C9F0-4F38-B64D-76925C0E0B44}"/>
              </a:ext>
            </a:extLst>
          </p:cNvPr>
          <p:cNvSpPr txBox="1"/>
          <p:nvPr/>
        </p:nvSpPr>
        <p:spPr>
          <a:xfrm>
            <a:off x="426078" y="8519966"/>
            <a:ext cx="6141128" cy="830997"/>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◆詳細</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〇無料提供備品以外の備品（電気設備等含む）は別途申込となります。</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〇ブースの形状は変更する場合がございます。</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〇必ず日野町を管轄する保健所の指示に従いブース運営を行ってください。</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〇火気を使用される店舗は消火器が必要となります。</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〇搬入・設営に関しては出展者マニュアルを別途お送りします。</a:t>
            </a:r>
            <a:endParaRPr kumimoji="1" lang="en-US" altLang="ja-JP" sz="800" dirty="0">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F74578AF-9C91-D30B-9D2D-2392F041D8FA}"/>
              </a:ext>
            </a:extLst>
          </p:cNvPr>
          <p:cNvSpPr txBox="1"/>
          <p:nvPr/>
        </p:nvSpPr>
        <p:spPr>
          <a:xfrm>
            <a:off x="0" y="0"/>
            <a:ext cx="6858000" cy="1200329"/>
          </a:xfrm>
          <a:prstGeom prst="rect">
            <a:avLst/>
          </a:prstGeom>
          <a:noFill/>
        </p:spPr>
        <p:txBody>
          <a:bodyPr wrap="square" rtlCol="0">
            <a:spAutoFit/>
          </a:bodyPr>
          <a:lstStyle/>
          <a:p>
            <a:pPr algn="dist"/>
            <a:r>
              <a:rPr kumimoji="1" lang="en-US" altLang="ja-JP" sz="7200" b="1" dirty="0">
                <a:solidFill>
                  <a:srgbClr val="0E2C56"/>
                </a:solidFill>
              </a:rPr>
              <a:t>HINODE</a:t>
            </a:r>
            <a:r>
              <a:rPr kumimoji="1" lang="ja-JP" altLang="en-US" sz="7200" b="1" dirty="0">
                <a:solidFill>
                  <a:srgbClr val="0E2C56"/>
                </a:solidFill>
              </a:rPr>
              <a:t> </a:t>
            </a:r>
            <a:r>
              <a:rPr kumimoji="1" lang="en-US" altLang="ja-JP" sz="7200" b="1" dirty="0">
                <a:solidFill>
                  <a:srgbClr val="0E2C56"/>
                </a:solidFill>
              </a:rPr>
              <a:t>MARKET</a:t>
            </a:r>
            <a:endParaRPr kumimoji="1" lang="ja-JP" altLang="en-US" sz="7200" b="1" dirty="0">
              <a:solidFill>
                <a:srgbClr val="0E2C56"/>
              </a:solidFill>
            </a:endParaRPr>
          </a:p>
        </p:txBody>
      </p:sp>
      <p:pic>
        <p:nvPicPr>
          <p:cNvPr id="1026" name="Picture 2" descr="ナイフ フォーク アイコンイラスト／無料イラスト/フリー素材 ...">
            <a:extLst>
              <a:ext uri="{FF2B5EF4-FFF2-40B4-BE49-F238E27FC236}">
                <a16:creationId xmlns:a16="http://schemas.microsoft.com/office/drawing/2014/main" id="{938C77AD-7B1D-DC1D-7354-77B2D10FF616}"/>
              </a:ext>
            </a:extLst>
          </p:cNvPr>
          <p:cNvPicPr>
            <a:picLocks noChangeAspect="1" noChangeArrowheads="1"/>
          </p:cNvPicPr>
          <p:nvPr/>
        </p:nvPicPr>
        <p:blipFill rotWithShape="1">
          <a:blip r:embed="rId2" cstate="hqprint">
            <a:extLst>
              <a:ext uri="{BEBA8EAE-BF5A-486C-A8C5-ECC9F3942E4B}">
                <a14:imgProps xmlns:a14="http://schemas.microsoft.com/office/drawing/2010/main">
                  <a14:imgLayer r:embed="rId3">
                    <a14:imgEffect>
                      <a14:backgroundRemoval t="10000" b="90000" l="10000" r="90000">
                        <a14:foregroundMark x1="38631" y1="36471" x2="38631" y2="40294"/>
                      </a14:backgroundRemoval>
                    </a14:imgEffect>
                  </a14:imgLayer>
                </a14:imgProps>
              </a:ext>
              <a:ext uri="{28A0092B-C50C-407E-A947-70E740481C1C}">
                <a14:useLocalDpi xmlns:a14="http://schemas.microsoft.com/office/drawing/2010/main" val="0"/>
              </a:ext>
            </a:extLst>
          </a:blip>
          <a:srcRect l="31358" t="8559" r="33266" b="9198"/>
          <a:stretch/>
        </p:blipFill>
        <p:spPr bwMode="auto">
          <a:xfrm>
            <a:off x="281954" y="1256131"/>
            <a:ext cx="144128" cy="25149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ナイフ フォーク アイコンイラスト／無料イラスト/フリー素材 ...">
            <a:extLst>
              <a:ext uri="{FF2B5EF4-FFF2-40B4-BE49-F238E27FC236}">
                <a16:creationId xmlns:a16="http://schemas.microsoft.com/office/drawing/2014/main" id="{8D004C2D-32F5-0137-FA32-2C700973A74B}"/>
              </a:ext>
            </a:extLst>
          </p:cNvPr>
          <p:cNvPicPr>
            <a:picLocks noChangeAspect="1" noChangeArrowheads="1"/>
          </p:cNvPicPr>
          <p:nvPr/>
        </p:nvPicPr>
        <p:blipFill rotWithShape="1">
          <a:blip r:embed="rId2" cstate="hqprint">
            <a:extLst>
              <a:ext uri="{BEBA8EAE-BF5A-486C-A8C5-ECC9F3942E4B}">
                <a14:imgProps xmlns:a14="http://schemas.microsoft.com/office/drawing/2010/main">
                  <a14:imgLayer r:embed="rId3">
                    <a14:imgEffect>
                      <a14:backgroundRemoval t="10000" b="90000" l="10000" r="90000">
                        <a14:foregroundMark x1="38631" y1="36471" x2="38631" y2="40294"/>
                      </a14:backgroundRemoval>
                    </a14:imgEffect>
                  </a14:imgLayer>
                </a14:imgProps>
              </a:ext>
              <a:ext uri="{28A0092B-C50C-407E-A947-70E740481C1C}">
                <a14:useLocalDpi xmlns:a14="http://schemas.microsoft.com/office/drawing/2010/main" val="0"/>
              </a:ext>
            </a:extLst>
          </a:blip>
          <a:srcRect l="31358" t="8559" r="33266" b="9198"/>
          <a:stretch/>
        </p:blipFill>
        <p:spPr bwMode="auto">
          <a:xfrm>
            <a:off x="286897" y="5331362"/>
            <a:ext cx="144128" cy="251497"/>
          </a:xfrm>
          <a:prstGeom prst="rect">
            <a:avLst/>
          </a:prstGeom>
          <a:noFill/>
          <a:extLst>
            <a:ext uri="{909E8E84-426E-40DD-AFC4-6F175D3DCCD1}">
              <a14:hiddenFill xmlns:a14="http://schemas.microsoft.com/office/drawing/2010/main">
                <a:solidFill>
                  <a:srgbClr val="FFFFFF"/>
                </a:solidFill>
              </a14:hiddenFill>
            </a:ext>
          </a:extLst>
        </p:spPr>
      </p:pic>
      <p:sp>
        <p:nvSpPr>
          <p:cNvPr id="6" name="四角形: 角を丸くする 5">
            <a:extLst>
              <a:ext uri="{FF2B5EF4-FFF2-40B4-BE49-F238E27FC236}">
                <a16:creationId xmlns:a16="http://schemas.microsoft.com/office/drawing/2014/main" id="{CCF92631-3880-1E4B-3CA8-2F64631BD83E}"/>
              </a:ext>
            </a:extLst>
          </p:cNvPr>
          <p:cNvSpPr/>
          <p:nvPr/>
        </p:nvSpPr>
        <p:spPr>
          <a:xfrm>
            <a:off x="3562197" y="1643182"/>
            <a:ext cx="731724"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08756C1-D6E8-C8B5-5595-CFDA120A21CD}"/>
              </a:ext>
            </a:extLst>
          </p:cNvPr>
          <p:cNvSpPr txBox="1"/>
          <p:nvPr/>
        </p:nvSpPr>
        <p:spPr>
          <a:xfrm>
            <a:off x="3562197" y="1610954"/>
            <a:ext cx="731724" cy="261610"/>
          </a:xfrm>
          <a:prstGeom prst="rect">
            <a:avLst/>
          </a:prstGeom>
          <a:noFill/>
        </p:spPr>
        <p:txBody>
          <a:bodyPr wrap="square" rtlCol="0">
            <a:spAutoFit/>
          </a:bodyPr>
          <a:lstStyle/>
          <a:p>
            <a:pPr algn="ctr"/>
            <a:r>
              <a:rPr kumimoji="1" lang="ja-JP" altLang="en-US" sz="1050" b="1" dirty="0">
                <a:solidFill>
                  <a:schemeClr val="bg1"/>
                </a:solidFill>
              </a:rPr>
              <a:t>主　催</a:t>
            </a:r>
          </a:p>
        </p:txBody>
      </p:sp>
      <p:sp>
        <p:nvSpPr>
          <p:cNvPr id="8" name="四角形: 角を丸くする 7">
            <a:extLst>
              <a:ext uri="{FF2B5EF4-FFF2-40B4-BE49-F238E27FC236}">
                <a16:creationId xmlns:a16="http://schemas.microsoft.com/office/drawing/2014/main" id="{C853E7A1-AED1-EAD8-4352-4192F842CC23}"/>
              </a:ext>
            </a:extLst>
          </p:cNvPr>
          <p:cNvSpPr/>
          <p:nvPr/>
        </p:nvSpPr>
        <p:spPr>
          <a:xfrm>
            <a:off x="3564881" y="1921611"/>
            <a:ext cx="731724"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75942B6E-7372-4EC7-71FD-CF19A53A259F}"/>
              </a:ext>
            </a:extLst>
          </p:cNvPr>
          <p:cNvSpPr txBox="1"/>
          <p:nvPr/>
        </p:nvSpPr>
        <p:spPr>
          <a:xfrm>
            <a:off x="3565615" y="1899230"/>
            <a:ext cx="724888" cy="253916"/>
          </a:xfrm>
          <a:prstGeom prst="rect">
            <a:avLst/>
          </a:prstGeom>
          <a:noFill/>
        </p:spPr>
        <p:txBody>
          <a:bodyPr wrap="square" rtlCol="0">
            <a:spAutoFit/>
          </a:bodyPr>
          <a:lstStyle/>
          <a:p>
            <a:pPr algn="ctr"/>
            <a:r>
              <a:rPr kumimoji="1" lang="ja-JP" altLang="en-US" sz="1050" b="1" dirty="0">
                <a:solidFill>
                  <a:schemeClr val="bg1"/>
                </a:solidFill>
              </a:rPr>
              <a:t>運営協力</a:t>
            </a:r>
          </a:p>
        </p:txBody>
      </p:sp>
      <p:sp>
        <p:nvSpPr>
          <p:cNvPr id="14" name="四角形: 角を丸くする 13">
            <a:extLst>
              <a:ext uri="{FF2B5EF4-FFF2-40B4-BE49-F238E27FC236}">
                <a16:creationId xmlns:a16="http://schemas.microsoft.com/office/drawing/2014/main" id="{FF9F0D90-2D97-BAE7-6AAE-308E7140166E}"/>
              </a:ext>
            </a:extLst>
          </p:cNvPr>
          <p:cNvSpPr/>
          <p:nvPr/>
        </p:nvSpPr>
        <p:spPr>
          <a:xfrm>
            <a:off x="3569032" y="2199984"/>
            <a:ext cx="724889"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5507C808-DAEC-08AB-6CFC-ED59F50E1C00}"/>
              </a:ext>
            </a:extLst>
          </p:cNvPr>
          <p:cNvSpPr txBox="1"/>
          <p:nvPr/>
        </p:nvSpPr>
        <p:spPr>
          <a:xfrm>
            <a:off x="3569033" y="2169513"/>
            <a:ext cx="721470" cy="253916"/>
          </a:xfrm>
          <a:prstGeom prst="rect">
            <a:avLst/>
          </a:prstGeom>
          <a:noFill/>
        </p:spPr>
        <p:txBody>
          <a:bodyPr wrap="square" rtlCol="0">
            <a:spAutoFit/>
          </a:bodyPr>
          <a:lstStyle/>
          <a:p>
            <a:pPr algn="ctr"/>
            <a:r>
              <a:rPr kumimoji="1" lang="ja-JP" altLang="en-US" sz="1050" b="1" dirty="0">
                <a:solidFill>
                  <a:schemeClr val="bg1"/>
                </a:solidFill>
              </a:rPr>
              <a:t>動員目標</a:t>
            </a:r>
          </a:p>
        </p:txBody>
      </p:sp>
      <p:pic>
        <p:nvPicPr>
          <p:cNvPr id="23" name="図 22">
            <a:extLst>
              <a:ext uri="{FF2B5EF4-FFF2-40B4-BE49-F238E27FC236}">
                <a16:creationId xmlns:a16="http://schemas.microsoft.com/office/drawing/2014/main" id="{D4A04350-CADD-6596-67AA-07E7E9091324}"/>
              </a:ext>
            </a:extLst>
          </p:cNvPr>
          <p:cNvPicPr>
            <a:picLocks noChangeAspect="1"/>
          </p:cNvPicPr>
          <p:nvPr/>
        </p:nvPicPr>
        <p:blipFill rotWithShape="1">
          <a:blip r:embed="rId4" cstate="hqprint">
            <a:extLst>
              <a:ext uri="{28A0092B-C50C-407E-A947-70E740481C1C}">
                <a14:useLocalDpi xmlns:a14="http://schemas.microsoft.com/office/drawing/2010/main" val="0"/>
              </a:ext>
            </a:extLst>
          </a:blip>
          <a:srcRect l="7746" t="14048" r="6610" b="11571"/>
          <a:stretch/>
        </p:blipFill>
        <p:spPr>
          <a:xfrm>
            <a:off x="2504959" y="6191329"/>
            <a:ext cx="4062249" cy="2208805"/>
          </a:xfrm>
          <a:prstGeom prst="rect">
            <a:avLst/>
          </a:prstGeom>
        </p:spPr>
      </p:pic>
      <p:sp>
        <p:nvSpPr>
          <p:cNvPr id="5" name="正方形/長方形 4">
            <a:extLst>
              <a:ext uri="{FF2B5EF4-FFF2-40B4-BE49-F238E27FC236}">
                <a16:creationId xmlns:a16="http://schemas.microsoft.com/office/drawing/2014/main" id="{12D7F67B-C0DC-B6E1-698C-4383A493352E}"/>
              </a:ext>
            </a:extLst>
          </p:cNvPr>
          <p:cNvSpPr/>
          <p:nvPr/>
        </p:nvSpPr>
        <p:spPr>
          <a:xfrm>
            <a:off x="2504962" y="5709203"/>
            <a:ext cx="4062244" cy="27643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1EC25967-A051-0D3F-2AB0-E396B9948311}"/>
              </a:ext>
            </a:extLst>
          </p:cNvPr>
          <p:cNvSpPr txBox="1"/>
          <p:nvPr/>
        </p:nvSpPr>
        <p:spPr>
          <a:xfrm>
            <a:off x="426081" y="5923896"/>
            <a:ext cx="1919767" cy="369332"/>
          </a:xfrm>
          <a:prstGeom prst="rect">
            <a:avLst/>
          </a:prstGeom>
          <a:noFill/>
        </p:spPr>
        <p:txBody>
          <a:bodyPr wrap="square" rtlCol="0">
            <a:spAutoFit/>
          </a:bodyPr>
          <a:lstStyle/>
          <a:p>
            <a:r>
              <a:rPr kumimoji="1" lang="en-US" altLang="ja-JP" sz="900" dirty="0">
                <a:latin typeface="メイリオ" panose="020B0604030504040204" pitchFamily="50" charset="-128"/>
                <a:ea typeface="メイリオ" panose="020B0604030504040204" pitchFamily="50" charset="-128"/>
              </a:rPr>
              <a:t>W2,700mm×D3,600mm</a:t>
            </a:r>
          </a:p>
          <a:p>
            <a:r>
              <a:rPr kumimoji="1" lang="en-US" altLang="ja-JP" sz="900" dirty="0">
                <a:latin typeface="メイリオ" panose="020B0604030504040204" pitchFamily="50" charset="-128"/>
                <a:ea typeface="メイリオ" panose="020B0604030504040204" pitchFamily="50" charset="-128"/>
              </a:rPr>
              <a:t>※6</a:t>
            </a:r>
            <a:r>
              <a:rPr kumimoji="1" lang="ja-JP" altLang="en-US" sz="900" dirty="0">
                <a:latin typeface="メイリオ" panose="020B0604030504040204" pitchFamily="50" charset="-128"/>
                <a:ea typeface="メイリオ" panose="020B0604030504040204" pitchFamily="50" charset="-128"/>
              </a:rPr>
              <a:t>坪テントの半区画となります。</a:t>
            </a:r>
            <a:endParaRPr kumimoji="1" lang="en-US" altLang="ja-JP" sz="900" dirty="0">
              <a:latin typeface="メイリオ" panose="020B0604030504040204" pitchFamily="50" charset="-128"/>
              <a:ea typeface="メイリオ" panose="020B0604030504040204" pitchFamily="50" charset="-128"/>
            </a:endParaRPr>
          </a:p>
        </p:txBody>
      </p:sp>
      <p:sp>
        <p:nvSpPr>
          <p:cNvPr id="27" name="四角形: 角を丸くする 26">
            <a:extLst>
              <a:ext uri="{FF2B5EF4-FFF2-40B4-BE49-F238E27FC236}">
                <a16:creationId xmlns:a16="http://schemas.microsoft.com/office/drawing/2014/main" id="{21824568-F38C-DD5F-2380-7C5FF90332F7}"/>
              </a:ext>
            </a:extLst>
          </p:cNvPr>
          <p:cNvSpPr/>
          <p:nvPr/>
        </p:nvSpPr>
        <p:spPr>
          <a:xfrm>
            <a:off x="426083" y="5713171"/>
            <a:ext cx="1919768"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4DB2E367-5AE6-540C-EC62-72D4EC24EE94}"/>
              </a:ext>
            </a:extLst>
          </p:cNvPr>
          <p:cNvSpPr txBox="1"/>
          <p:nvPr/>
        </p:nvSpPr>
        <p:spPr>
          <a:xfrm>
            <a:off x="426081" y="5687547"/>
            <a:ext cx="1919767" cy="253916"/>
          </a:xfrm>
          <a:prstGeom prst="rect">
            <a:avLst/>
          </a:prstGeom>
          <a:noFill/>
        </p:spPr>
        <p:txBody>
          <a:bodyPr wrap="square" rtlCol="0">
            <a:spAutoFit/>
          </a:bodyPr>
          <a:lstStyle/>
          <a:p>
            <a:pPr algn="ctr"/>
            <a:r>
              <a:rPr kumimoji="1" lang="ja-JP" altLang="en-US" sz="1050" b="1" dirty="0">
                <a:solidFill>
                  <a:schemeClr val="bg1"/>
                </a:solidFill>
              </a:rPr>
              <a:t>ブースサイズ</a:t>
            </a:r>
          </a:p>
        </p:txBody>
      </p:sp>
      <p:sp>
        <p:nvSpPr>
          <p:cNvPr id="29" name="テキスト ボックス 28">
            <a:extLst>
              <a:ext uri="{FF2B5EF4-FFF2-40B4-BE49-F238E27FC236}">
                <a16:creationId xmlns:a16="http://schemas.microsoft.com/office/drawing/2014/main" id="{2843A2C8-F454-99AE-14F7-13769191825D}"/>
              </a:ext>
            </a:extLst>
          </p:cNvPr>
          <p:cNvSpPr txBox="1"/>
          <p:nvPr/>
        </p:nvSpPr>
        <p:spPr>
          <a:xfrm>
            <a:off x="426081" y="6704010"/>
            <a:ext cx="1919767" cy="3693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〇長机　</a:t>
            </a:r>
            <a:r>
              <a:rPr kumimoji="1" lang="en-US" altLang="ja-JP" sz="900" dirty="0" smtClean="0">
                <a:latin typeface="メイリオ" panose="020B0604030504040204" pitchFamily="50" charset="-128"/>
                <a:ea typeface="メイリオ" panose="020B0604030504040204" pitchFamily="50" charset="-128"/>
              </a:rPr>
              <a:t>W1,800mm×D600mm</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〇パイプ椅子　</a:t>
            </a:r>
            <a:r>
              <a:rPr kumimoji="1" lang="en-US" altLang="ja-JP" sz="900" dirty="0">
                <a:latin typeface="メイリオ" panose="020B0604030504040204" pitchFamily="50" charset="-128"/>
                <a:ea typeface="メイリオ" panose="020B0604030504040204" pitchFamily="50" charset="-128"/>
              </a:rPr>
              <a:t>2</a:t>
            </a:r>
            <a:r>
              <a:rPr kumimoji="1" lang="ja-JP" altLang="en-US" sz="900" dirty="0" smtClean="0">
                <a:latin typeface="メイリオ" panose="020B0604030504040204" pitchFamily="50" charset="-128"/>
                <a:ea typeface="メイリオ" panose="020B0604030504040204" pitchFamily="50" charset="-128"/>
              </a:rPr>
              <a:t>脚</a:t>
            </a:r>
            <a:endParaRPr kumimoji="1" lang="en-US" altLang="ja-JP" sz="900" dirty="0">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EF9DC077-8046-C8DB-37FE-8012AC7DC866}"/>
              </a:ext>
            </a:extLst>
          </p:cNvPr>
          <p:cNvSpPr/>
          <p:nvPr/>
        </p:nvSpPr>
        <p:spPr>
          <a:xfrm>
            <a:off x="426083" y="6384473"/>
            <a:ext cx="1919768"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FF557FD6-3835-C591-4890-0A30084F1711}"/>
              </a:ext>
            </a:extLst>
          </p:cNvPr>
          <p:cNvSpPr txBox="1"/>
          <p:nvPr/>
        </p:nvSpPr>
        <p:spPr>
          <a:xfrm>
            <a:off x="426081" y="6358849"/>
            <a:ext cx="1919767" cy="253916"/>
          </a:xfrm>
          <a:prstGeom prst="rect">
            <a:avLst/>
          </a:prstGeom>
          <a:noFill/>
        </p:spPr>
        <p:txBody>
          <a:bodyPr wrap="square" rtlCol="0">
            <a:spAutoFit/>
          </a:bodyPr>
          <a:lstStyle/>
          <a:p>
            <a:pPr algn="ctr"/>
            <a:r>
              <a:rPr kumimoji="1" lang="ja-JP" altLang="en-US" sz="1050" b="1" dirty="0">
                <a:solidFill>
                  <a:schemeClr val="bg1"/>
                </a:solidFill>
              </a:rPr>
              <a:t>ブース備品</a:t>
            </a:r>
          </a:p>
        </p:txBody>
      </p:sp>
      <p:sp>
        <p:nvSpPr>
          <p:cNvPr id="32" name="四角形: 角を丸くする 31">
            <a:extLst>
              <a:ext uri="{FF2B5EF4-FFF2-40B4-BE49-F238E27FC236}">
                <a16:creationId xmlns:a16="http://schemas.microsoft.com/office/drawing/2014/main" id="{593FCC03-CCD6-2B9A-A068-85E1BF98D098}"/>
              </a:ext>
            </a:extLst>
          </p:cNvPr>
          <p:cNvSpPr/>
          <p:nvPr/>
        </p:nvSpPr>
        <p:spPr>
          <a:xfrm>
            <a:off x="426083" y="7178394"/>
            <a:ext cx="1919768"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F78DE1ED-3268-ED1B-AEF6-C7F535343D30}"/>
              </a:ext>
            </a:extLst>
          </p:cNvPr>
          <p:cNvSpPr txBox="1"/>
          <p:nvPr/>
        </p:nvSpPr>
        <p:spPr>
          <a:xfrm>
            <a:off x="426081" y="7152770"/>
            <a:ext cx="1919767" cy="253916"/>
          </a:xfrm>
          <a:prstGeom prst="rect">
            <a:avLst/>
          </a:prstGeom>
          <a:noFill/>
        </p:spPr>
        <p:txBody>
          <a:bodyPr wrap="square" rtlCol="0">
            <a:spAutoFit/>
          </a:bodyPr>
          <a:lstStyle/>
          <a:p>
            <a:pPr algn="ctr"/>
            <a:r>
              <a:rPr kumimoji="1" lang="ja-JP" altLang="en-US" sz="1050" b="1" dirty="0">
                <a:solidFill>
                  <a:schemeClr val="bg1"/>
                </a:solidFill>
              </a:rPr>
              <a:t>その他</a:t>
            </a:r>
          </a:p>
        </p:txBody>
      </p:sp>
      <p:sp>
        <p:nvSpPr>
          <p:cNvPr id="34" name="テキスト ボックス 33">
            <a:extLst>
              <a:ext uri="{FF2B5EF4-FFF2-40B4-BE49-F238E27FC236}">
                <a16:creationId xmlns:a16="http://schemas.microsoft.com/office/drawing/2014/main" id="{E8527CD4-430E-D1F3-BAEB-6C942442B6B4}"/>
              </a:ext>
            </a:extLst>
          </p:cNvPr>
          <p:cNvSpPr txBox="1"/>
          <p:nvPr/>
        </p:nvSpPr>
        <p:spPr>
          <a:xfrm>
            <a:off x="426078" y="7411724"/>
            <a:ext cx="1919767" cy="1061829"/>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その他ご希望の備品がある場合</a:t>
            </a:r>
            <a:r>
              <a:rPr kumimoji="1" lang="ja-JP" altLang="en-US" sz="900" dirty="0" smtClean="0">
                <a:latin typeface="メイリオ" panose="020B0604030504040204" pitchFamily="50" charset="-128"/>
                <a:ea typeface="メイリオ" panose="020B0604030504040204" pitchFamily="50" charset="-128"/>
              </a:rPr>
              <a:t>は</a:t>
            </a:r>
            <a:r>
              <a:rPr kumimoji="1" lang="en-US" altLang="ja-JP" sz="900" dirty="0" smtClean="0">
                <a:latin typeface="メイリオ" panose="020B0604030504040204" pitchFamily="50" charset="-128"/>
                <a:ea typeface="メイリオ" panose="020B0604030504040204" pitchFamily="50" charset="-128"/>
              </a:rPr>
              <a:t>10</a:t>
            </a:r>
            <a:r>
              <a:rPr kumimoji="1" lang="ja-JP" altLang="en-US" sz="900" dirty="0" smtClean="0">
                <a:latin typeface="メイリオ" panose="020B0604030504040204" pitchFamily="50" charset="-128"/>
                <a:ea typeface="メイリオ" panose="020B0604030504040204" pitchFamily="50" charset="-128"/>
              </a:rPr>
              <a:t>月</a:t>
            </a:r>
            <a:r>
              <a:rPr kumimoji="1" lang="en-US" altLang="ja-JP" sz="900" dirty="0" smtClean="0">
                <a:latin typeface="メイリオ" panose="020B0604030504040204" pitchFamily="50" charset="-128"/>
                <a:ea typeface="メイリオ" panose="020B0604030504040204" pitchFamily="50" charset="-128"/>
              </a:rPr>
              <a:t>25</a:t>
            </a:r>
            <a:r>
              <a:rPr kumimoji="1" lang="ja-JP" altLang="en-US" sz="900" dirty="0" smtClean="0">
                <a:latin typeface="メイリオ" panose="020B0604030504040204" pitchFamily="50" charset="-128"/>
                <a:ea typeface="メイリオ" panose="020B0604030504040204" pitchFamily="50" charset="-128"/>
              </a:rPr>
              <a:t>日</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水</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err="1" smtClean="0">
                <a:latin typeface="メイリオ" panose="020B0604030504040204" pitchFamily="50" charset="-128"/>
                <a:ea typeface="メイリオ" panose="020B0604030504040204" pitchFamily="50" charset="-128"/>
              </a:rPr>
              <a:t>までに</a:t>
            </a:r>
            <a:r>
              <a:rPr kumimoji="1" lang="ja-JP" altLang="en-US" sz="900" dirty="0">
                <a:latin typeface="メイリオ" panose="020B0604030504040204" pitchFamily="50" charset="-128"/>
                <a:ea typeface="メイリオ" panose="020B0604030504040204" pitchFamily="50" charset="-128"/>
              </a:rPr>
              <a:t>様式２に必要事項をご記入いただき株式会社エフエム滋賀峯林（</a:t>
            </a:r>
            <a:r>
              <a:rPr kumimoji="1" lang="en-US" altLang="ja-JP" sz="900" dirty="0">
                <a:latin typeface="メイリオ" panose="020B0604030504040204" pitchFamily="50" charset="-128"/>
                <a:ea typeface="メイリオ" panose="020B0604030504040204" pitchFamily="50" charset="-128"/>
              </a:rPr>
              <a:t>077-527-0814</a:t>
            </a:r>
            <a:r>
              <a:rPr kumimoji="1" lang="ja-JP" altLang="en-US" sz="900" dirty="0">
                <a:latin typeface="メイリオ" panose="020B0604030504040204" pitchFamily="50" charset="-128"/>
                <a:ea typeface="メイリオ" panose="020B0604030504040204" pitchFamily="50" charset="-128"/>
              </a:rPr>
              <a:t>）までご連絡ください。なおご請求はブース出店費用に上乗せしてご請求させていただきます。</a:t>
            </a:r>
            <a:endParaRPr kumimoji="1" lang="en-US" altLang="ja-JP" sz="900" dirty="0">
              <a:latin typeface="メイリオ" panose="020B0604030504040204" pitchFamily="50" charset="-128"/>
              <a:ea typeface="メイリオ" panose="020B0604030504040204" pitchFamily="50" charset="-128"/>
            </a:endParaRPr>
          </a:p>
        </p:txBody>
      </p:sp>
      <p:sp>
        <p:nvSpPr>
          <p:cNvPr id="36" name="四角形: 角を丸くする 35">
            <a:extLst>
              <a:ext uri="{FF2B5EF4-FFF2-40B4-BE49-F238E27FC236}">
                <a16:creationId xmlns:a16="http://schemas.microsoft.com/office/drawing/2014/main" id="{FF6EC707-C3F0-5557-D66B-4C4E596B4606}"/>
              </a:ext>
            </a:extLst>
          </p:cNvPr>
          <p:cNvSpPr/>
          <p:nvPr/>
        </p:nvSpPr>
        <p:spPr>
          <a:xfrm>
            <a:off x="2584021" y="5815290"/>
            <a:ext cx="1919768"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D5323C8A-C93F-0E47-B812-E045917C539C}"/>
              </a:ext>
            </a:extLst>
          </p:cNvPr>
          <p:cNvSpPr txBox="1"/>
          <p:nvPr/>
        </p:nvSpPr>
        <p:spPr>
          <a:xfrm>
            <a:off x="2584019" y="5789666"/>
            <a:ext cx="1919767" cy="253916"/>
          </a:xfrm>
          <a:prstGeom prst="rect">
            <a:avLst/>
          </a:prstGeom>
          <a:noFill/>
        </p:spPr>
        <p:txBody>
          <a:bodyPr wrap="square" rtlCol="0">
            <a:spAutoFit/>
          </a:bodyPr>
          <a:lstStyle/>
          <a:p>
            <a:pPr algn="ctr"/>
            <a:r>
              <a:rPr kumimoji="1" lang="ja-JP" altLang="en-US" sz="1050" b="1" dirty="0">
                <a:solidFill>
                  <a:schemeClr val="bg1"/>
                </a:solidFill>
              </a:rPr>
              <a:t>ブースイメージ</a:t>
            </a:r>
          </a:p>
        </p:txBody>
      </p:sp>
      <p:sp>
        <p:nvSpPr>
          <p:cNvPr id="39" name="四角形: 角を丸くする 38">
            <a:extLst>
              <a:ext uri="{FF2B5EF4-FFF2-40B4-BE49-F238E27FC236}">
                <a16:creationId xmlns:a16="http://schemas.microsoft.com/office/drawing/2014/main" id="{CFFC1006-C2BD-FEF4-0BC0-71B1EBC81EDE}"/>
              </a:ext>
            </a:extLst>
          </p:cNvPr>
          <p:cNvSpPr/>
          <p:nvPr/>
        </p:nvSpPr>
        <p:spPr>
          <a:xfrm>
            <a:off x="4080294" y="8569569"/>
            <a:ext cx="2486911" cy="784298"/>
          </a:xfrm>
          <a:prstGeom prst="roundRect">
            <a:avLst>
              <a:gd name="adj" fmla="val 10496"/>
            </a:avLst>
          </a:prstGeom>
          <a:solidFill>
            <a:schemeClr val="bg1"/>
          </a:solidFill>
          <a:ln>
            <a:solidFill>
              <a:srgbClr val="0E2C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F3C7E590-2F20-A5DE-0A9F-2D1B304F1BA4}"/>
              </a:ext>
            </a:extLst>
          </p:cNvPr>
          <p:cNvSpPr txBox="1"/>
          <p:nvPr/>
        </p:nvSpPr>
        <p:spPr>
          <a:xfrm>
            <a:off x="4141355" y="8568676"/>
            <a:ext cx="2290567" cy="800219"/>
          </a:xfrm>
          <a:prstGeom prst="rect">
            <a:avLst/>
          </a:prstGeom>
          <a:noFill/>
        </p:spPr>
        <p:txBody>
          <a:bodyPr wrap="square" rtlCol="0">
            <a:spAutoFit/>
          </a:bodyPr>
          <a:lstStyle/>
          <a:p>
            <a:pPr algn="dist"/>
            <a:r>
              <a:rPr kumimoji="1" lang="ja-JP" altLang="en-US" sz="1400" b="1" u="sng" dirty="0"/>
              <a:t>■出展費　当日売上の</a:t>
            </a:r>
            <a:r>
              <a:rPr kumimoji="1" lang="en-US" altLang="ja-JP" sz="1400" b="1" u="sng" dirty="0"/>
              <a:t>10%</a:t>
            </a:r>
          </a:p>
          <a:p>
            <a:pPr algn="dist"/>
            <a:r>
              <a:rPr kumimoji="1" lang="ja-JP" altLang="en-US" sz="1400" b="1" u="sng" dirty="0"/>
              <a:t>■基本設備代金　</a:t>
            </a:r>
            <a:r>
              <a:rPr kumimoji="1" lang="en-US" altLang="ja-JP" sz="1400" b="1" u="sng" dirty="0" smtClean="0"/>
              <a:t>8,000</a:t>
            </a:r>
            <a:r>
              <a:rPr kumimoji="1" lang="ja-JP" altLang="en-US" sz="1400" b="1" u="sng" dirty="0" smtClean="0"/>
              <a:t>円</a:t>
            </a:r>
            <a:endParaRPr kumimoji="1" lang="en-US" altLang="ja-JP" sz="1400" b="1" u="sng" dirty="0" smtClean="0"/>
          </a:p>
          <a:p>
            <a:pPr marL="90488" indent="-90488"/>
            <a:r>
              <a:rPr kumimoji="1" lang="en-US" altLang="ja-JP" sz="900" b="1" dirty="0" smtClean="0">
                <a:solidFill>
                  <a:srgbClr val="FF0000"/>
                </a:solidFill>
              </a:rPr>
              <a:t>※</a:t>
            </a:r>
            <a:r>
              <a:rPr kumimoji="1" lang="ja-JP" altLang="en-US" sz="900" b="1" dirty="0" smtClean="0">
                <a:solidFill>
                  <a:srgbClr val="FF0000"/>
                </a:solidFill>
              </a:rPr>
              <a:t>出展料はイベントに使用する金券</a:t>
            </a:r>
            <a:r>
              <a:rPr kumimoji="1" lang="ja-JP" altLang="en-US" sz="900" b="1" dirty="0">
                <a:solidFill>
                  <a:srgbClr val="FF0000"/>
                </a:solidFill>
              </a:rPr>
              <a:t>を回収して出展料を差し引いて</a:t>
            </a:r>
            <a:r>
              <a:rPr kumimoji="1" lang="ja-JP" altLang="en-US" sz="900" b="1" dirty="0" smtClean="0">
                <a:solidFill>
                  <a:srgbClr val="FF0000"/>
                </a:solidFill>
              </a:rPr>
              <a:t>精算します</a:t>
            </a:r>
            <a:endParaRPr kumimoji="1" lang="ja-JP" altLang="en-US" sz="900" b="1" dirty="0">
              <a:solidFill>
                <a:srgbClr val="FF0000"/>
              </a:solidFill>
            </a:endParaRPr>
          </a:p>
        </p:txBody>
      </p:sp>
      <p:sp>
        <p:nvSpPr>
          <p:cNvPr id="52" name="テキスト ボックス 51">
            <a:extLst>
              <a:ext uri="{FF2B5EF4-FFF2-40B4-BE49-F238E27FC236}">
                <a16:creationId xmlns:a16="http://schemas.microsoft.com/office/drawing/2014/main" id="{1B4F680F-ADC2-718E-BE85-7E4F4D3B65CC}"/>
              </a:ext>
            </a:extLst>
          </p:cNvPr>
          <p:cNvSpPr txBox="1"/>
          <p:nvPr/>
        </p:nvSpPr>
        <p:spPr>
          <a:xfrm>
            <a:off x="559728" y="3603697"/>
            <a:ext cx="4946754" cy="276999"/>
          </a:xfrm>
          <a:prstGeom prst="rect">
            <a:avLst/>
          </a:prstGeom>
          <a:noFill/>
        </p:spPr>
        <p:txBody>
          <a:bodyPr wrap="square" rtlCol="0">
            <a:spAutoFit/>
          </a:bodyPr>
          <a:lstStyle/>
          <a:p>
            <a:r>
              <a:rPr kumimoji="1" lang="ja-JP" altLang="en-US" sz="1200" b="1" dirty="0"/>
              <a:t>出展概要</a:t>
            </a:r>
          </a:p>
        </p:txBody>
      </p:sp>
      <p:cxnSp>
        <p:nvCxnSpPr>
          <p:cNvPr id="53" name="直線コネクタ 52">
            <a:extLst>
              <a:ext uri="{FF2B5EF4-FFF2-40B4-BE49-F238E27FC236}">
                <a16:creationId xmlns:a16="http://schemas.microsoft.com/office/drawing/2014/main" id="{C36B633A-D5C2-3870-C20F-D0BA54FC425A}"/>
              </a:ext>
            </a:extLst>
          </p:cNvPr>
          <p:cNvCxnSpPr>
            <a:cxnSpLocks/>
          </p:cNvCxnSpPr>
          <p:nvPr/>
        </p:nvCxnSpPr>
        <p:spPr>
          <a:xfrm>
            <a:off x="280064" y="3855194"/>
            <a:ext cx="6315517"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pic>
        <p:nvPicPr>
          <p:cNvPr id="54" name="Picture 2" descr="ナイフ フォーク アイコンイラスト／無料イラスト/フリー素材 ...">
            <a:extLst>
              <a:ext uri="{FF2B5EF4-FFF2-40B4-BE49-F238E27FC236}">
                <a16:creationId xmlns:a16="http://schemas.microsoft.com/office/drawing/2014/main" id="{D9A17BE5-33AF-7743-B4E3-3D2A45BA8FEC}"/>
              </a:ext>
            </a:extLst>
          </p:cNvPr>
          <p:cNvPicPr>
            <a:picLocks noChangeAspect="1" noChangeArrowheads="1"/>
          </p:cNvPicPr>
          <p:nvPr/>
        </p:nvPicPr>
        <p:blipFill rotWithShape="1">
          <a:blip r:embed="rId2" cstate="hqprint">
            <a:extLst>
              <a:ext uri="{BEBA8EAE-BF5A-486C-A8C5-ECC9F3942E4B}">
                <a14:imgProps xmlns:a14="http://schemas.microsoft.com/office/drawing/2010/main">
                  <a14:imgLayer r:embed="rId3">
                    <a14:imgEffect>
                      <a14:backgroundRemoval t="10000" b="90000" l="10000" r="90000">
                        <a14:foregroundMark x1="38631" y1="36471" x2="38631" y2="40294"/>
                      </a14:backgroundRemoval>
                    </a14:imgEffect>
                  </a14:imgLayer>
                </a14:imgProps>
              </a:ext>
              <a:ext uri="{28A0092B-C50C-407E-A947-70E740481C1C}">
                <a14:useLocalDpi xmlns:a14="http://schemas.microsoft.com/office/drawing/2010/main" val="0"/>
              </a:ext>
            </a:extLst>
          </a:blip>
          <a:srcRect l="31358" t="8559" r="33266" b="9198"/>
          <a:stretch/>
        </p:blipFill>
        <p:spPr bwMode="auto">
          <a:xfrm>
            <a:off x="364608" y="3602339"/>
            <a:ext cx="144128" cy="251497"/>
          </a:xfrm>
          <a:prstGeom prst="rect">
            <a:avLst/>
          </a:prstGeom>
          <a:noFill/>
          <a:extLst>
            <a:ext uri="{909E8E84-426E-40DD-AFC4-6F175D3DCCD1}">
              <a14:hiddenFill xmlns:a14="http://schemas.microsoft.com/office/drawing/2010/main">
                <a:solidFill>
                  <a:srgbClr val="FFFFFF"/>
                </a:solidFill>
              </a14:hiddenFill>
            </a:ext>
          </a:extLst>
        </p:spPr>
      </p:pic>
      <p:cxnSp>
        <p:nvCxnSpPr>
          <p:cNvPr id="55" name="直線コネクタ 54">
            <a:extLst>
              <a:ext uri="{FF2B5EF4-FFF2-40B4-BE49-F238E27FC236}">
                <a16:creationId xmlns:a16="http://schemas.microsoft.com/office/drawing/2014/main" id="{B8E102B6-1DF5-78F0-2808-1F107E5A2A3C}"/>
              </a:ext>
            </a:extLst>
          </p:cNvPr>
          <p:cNvCxnSpPr>
            <a:cxnSpLocks/>
          </p:cNvCxnSpPr>
          <p:nvPr/>
        </p:nvCxnSpPr>
        <p:spPr>
          <a:xfrm>
            <a:off x="3506712" y="3974310"/>
            <a:ext cx="0" cy="1265464"/>
          </a:xfrm>
          <a:prstGeom prst="line">
            <a:avLst/>
          </a:prstGeom>
          <a:ln w="47625" cap="rnd">
            <a:solidFill>
              <a:srgbClr val="A2A1A1"/>
            </a:solidFill>
            <a:prstDash val="sysDot"/>
          </a:ln>
        </p:spPr>
        <p:style>
          <a:lnRef idx="1">
            <a:schemeClr val="accent1"/>
          </a:lnRef>
          <a:fillRef idx="0">
            <a:schemeClr val="accent1"/>
          </a:fillRef>
          <a:effectRef idx="0">
            <a:schemeClr val="accent1"/>
          </a:effectRef>
          <a:fontRef idx="minor">
            <a:schemeClr val="tx1"/>
          </a:fontRef>
        </p:style>
      </p:cxnSp>
      <p:sp>
        <p:nvSpPr>
          <p:cNvPr id="56" name="四角形: 角を丸くする 55">
            <a:extLst>
              <a:ext uri="{FF2B5EF4-FFF2-40B4-BE49-F238E27FC236}">
                <a16:creationId xmlns:a16="http://schemas.microsoft.com/office/drawing/2014/main" id="{1177D505-26D1-C4FC-C05E-98817CF92149}"/>
              </a:ext>
            </a:extLst>
          </p:cNvPr>
          <p:cNvSpPr/>
          <p:nvPr/>
        </p:nvSpPr>
        <p:spPr>
          <a:xfrm>
            <a:off x="280063" y="3939582"/>
            <a:ext cx="3136597"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D844E158-9009-1ECE-9CCB-CB1534E2E56B}"/>
              </a:ext>
            </a:extLst>
          </p:cNvPr>
          <p:cNvSpPr txBox="1"/>
          <p:nvPr/>
        </p:nvSpPr>
        <p:spPr>
          <a:xfrm>
            <a:off x="280062" y="3913958"/>
            <a:ext cx="3136595" cy="253916"/>
          </a:xfrm>
          <a:prstGeom prst="rect">
            <a:avLst/>
          </a:prstGeom>
          <a:noFill/>
        </p:spPr>
        <p:txBody>
          <a:bodyPr wrap="square" rtlCol="0">
            <a:spAutoFit/>
          </a:bodyPr>
          <a:lstStyle/>
          <a:p>
            <a:pPr algn="ctr"/>
            <a:r>
              <a:rPr kumimoji="1" lang="ja-JP" altLang="en-US" sz="1050" b="1" dirty="0">
                <a:solidFill>
                  <a:schemeClr val="bg1"/>
                </a:solidFill>
              </a:rPr>
              <a:t>農産物直売屋台</a:t>
            </a:r>
          </a:p>
        </p:txBody>
      </p:sp>
      <p:sp>
        <p:nvSpPr>
          <p:cNvPr id="58" name="四角形: 角を丸くする 57">
            <a:extLst>
              <a:ext uri="{FF2B5EF4-FFF2-40B4-BE49-F238E27FC236}">
                <a16:creationId xmlns:a16="http://schemas.microsoft.com/office/drawing/2014/main" id="{BD233EEC-BFD4-2FC6-5F8A-855A8ACF0E68}"/>
              </a:ext>
            </a:extLst>
          </p:cNvPr>
          <p:cNvSpPr/>
          <p:nvPr/>
        </p:nvSpPr>
        <p:spPr>
          <a:xfrm>
            <a:off x="3602844" y="3939582"/>
            <a:ext cx="3136597" cy="202001"/>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02DFAB01-DC43-9C91-7DC2-8D4D290403B9}"/>
              </a:ext>
            </a:extLst>
          </p:cNvPr>
          <p:cNvSpPr txBox="1"/>
          <p:nvPr/>
        </p:nvSpPr>
        <p:spPr>
          <a:xfrm>
            <a:off x="3602843" y="3913958"/>
            <a:ext cx="3136595" cy="253916"/>
          </a:xfrm>
          <a:prstGeom prst="rect">
            <a:avLst/>
          </a:prstGeom>
          <a:noFill/>
        </p:spPr>
        <p:txBody>
          <a:bodyPr wrap="square" rtlCol="0">
            <a:spAutoFit/>
          </a:bodyPr>
          <a:lstStyle/>
          <a:p>
            <a:pPr algn="ctr"/>
            <a:r>
              <a:rPr kumimoji="1" lang="ja-JP" altLang="en-US" sz="1050" b="1" smtClean="0">
                <a:solidFill>
                  <a:schemeClr val="bg1"/>
                </a:solidFill>
              </a:rPr>
              <a:t>料理屋台</a:t>
            </a:r>
            <a:endParaRPr kumimoji="1" lang="ja-JP" altLang="en-US" sz="1050" b="1" dirty="0">
              <a:solidFill>
                <a:schemeClr val="bg1"/>
              </a:solidFill>
            </a:endParaRPr>
          </a:p>
        </p:txBody>
      </p:sp>
      <p:sp>
        <p:nvSpPr>
          <p:cNvPr id="66" name="テキスト ボックス 65">
            <a:extLst>
              <a:ext uri="{FF2B5EF4-FFF2-40B4-BE49-F238E27FC236}">
                <a16:creationId xmlns:a16="http://schemas.microsoft.com/office/drawing/2014/main" id="{2BB2B0C7-0D7D-90EB-AFE8-6AA93179131C}"/>
              </a:ext>
            </a:extLst>
          </p:cNvPr>
          <p:cNvSpPr txBox="1"/>
          <p:nvPr/>
        </p:nvSpPr>
        <p:spPr>
          <a:xfrm>
            <a:off x="280062" y="4235437"/>
            <a:ext cx="3136597" cy="738664"/>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・日野町内で生産された農・畜産物の販売。</a:t>
            </a:r>
          </a:p>
          <a:p>
            <a:r>
              <a:rPr kumimoji="1" lang="ja-JP" altLang="en-US" sz="1050" dirty="0">
                <a:latin typeface="メイリオ" panose="020B0604030504040204" pitchFamily="50" charset="-128"/>
                <a:ea typeface="メイリオ" panose="020B0604030504040204" pitchFamily="50" charset="-128"/>
              </a:rPr>
              <a:t>・日野町内で生産された農・畜産物 を用いた火</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気を使用した調理を行わない 加工品の販売。</a:t>
            </a:r>
          </a:p>
          <a:p>
            <a:r>
              <a:rPr kumimoji="1" lang="ja-JP" altLang="en-US" sz="1050" dirty="0">
                <a:latin typeface="メイリオ" panose="020B0604030504040204" pitchFamily="50" charset="-128"/>
                <a:ea typeface="メイリオ" panose="020B0604030504040204" pitchFamily="50" charset="-128"/>
              </a:rPr>
              <a:t>・農業に関連する</a:t>
            </a:r>
            <a:r>
              <a:rPr kumimoji="1" lang="en-US" altLang="ja-JP" sz="1050" dirty="0">
                <a:latin typeface="メイリオ" panose="020B0604030504040204" pitchFamily="50" charset="-128"/>
                <a:ea typeface="メイリオ" panose="020B0604030504040204" pitchFamily="50" charset="-128"/>
              </a:rPr>
              <a:t>PR </a:t>
            </a:r>
            <a:r>
              <a:rPr kumimoji="1" lang="ja-JP" altLang="en-US" sz="1050" dirty="0">
                <a:latin typeface="メイリオ" panose="020B0604030504040204" pitchFamily="50" charset="-128"/>
                <a:ea typeface="メイリオ" panose="020B0604030504040204" pitchFamily="50" charset="-128"/>
              </a:rPr>
              <a:t>および展示ブース。</a:t>
            </a:r>
            <a:endParaRPr kumimoji="1" lang="en-US" altLang="ja-JP" sz="1050" dirty="0">
              <a:latin typeface="メイリオ" panose="020B0604030504040204" pitchFamily="50" charset="-128"/>
              <a:ea typeface="メイリオ" panose="020B0604030504040204" pitchFamily="50" charset="-128"/>
            </a:endParaRPr>
          </a:p>
        </p:txBody>
      </p:sp>
      <p:sp>
        <p:nvSpPr>
          <p:cNvPr id="67" name="テキスト ボックス 66">
            <a:extLst>
              <a:ext uri="{FF2B5EF4-FFF2-40B4-BE49-F238E27FC236}">
                <a16:creationId xmlns:a16="http://schemas.microsoft.com/office/drawing/2014/main" id="{6CEE44BE-07F6-CD6A-B17D-798F8C3593AC}"/>
              </a:ext>
            </a:extLst>
          </p:cNvPr>
          <p:cNvSpPr txBox="1"/>
          <p:nvPr/>
        </p:nvSpPr>
        <p:spPr>
          <a:xfrm>
            <a:off x="3596765" y="4235437"/>
            <a:ext cx="3136597" cy="90024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・日野町内で生産された農・畜産物 を用いた火</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気を使用する調理を行う料理の販売。</a:t>
            </a:r>
          </a:p>
          <a:p>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出店は実行委員会が認めたものを除き、日野町</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内に在住・在勤する個人、町内に所在地を置く</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事業者</a:t>
            </a:r>
            <a:r>
              <a:rPr kumimoji="1" lang="ja-JP" altLang="en-US" sz="1050" dirty="0" smtClean="0">
                <a:latin typeface="メイリオ" panose="020B0604030504040204" pitchFamily="50" charset="-128"/>
                <a:ea typeface="メイリオ" panose="020B0604030504040204" pitchFamily="50" charset="-128"/>
              </a:rPr>
              <a:t>と</a:t>
            </a:r>
            <a:r>
              <a:rPr kumimoji="1" lang="ja-JP" altLang="en-US" sz="1050" dirty="0">
                <a:latin typeface="メイリオ" panose="020B0604030504040204" pitchFamily="50" charset="-128"/>
                <a:ea typeface="メイリオ" panose="020B0604030504040204" pitchFamily="50" charset="-128"/>
              </a:rPr>
              <a:t>します。</a:t>
            </a:r>
            <a:endParaRPr kumimoji="1" lang="en-US" altLang="ja-JP" sz="1050" dirty="0">
              <a:latin typeface="メイリオ" panose="020B0604030504040204" pitchFamily="50" charset="-128"/>
              <a:ea typeface="メイリオ" panose="020B0604030504040204" pitchFamily="50" charset="-128"/>
            </a:endParaRPr>
          </a:p>
        </p:txBody>
      </p:sp>
      <p:sp>
        <p:nvSpPr>
          <p:cNvPr id="59" name="テキスト ボックス 58">
            <a:extLst>
              <a:ext uri="{FF2B5EF4-FFF2-40B4-BE49-F238E27FC236}">
                <a16:creationId xmlns:a16="http://schemas.microsoft.com/office/drawing/2014/main" id="{2BB2B0C7-0D7D-90EB-AFE8-6AA93179131C}"/>
              </a:ext>
            </a:extLst>
          </p:cNvPr>
          <p:cNvSpPr txBox="1"/>
          <p:nvPr/>
        </p:nvSpPr>
        <p:spPr>
          <a:xfrm>
            <a:off x="1008368" y="2456153"/>
            <a:ext cx="5558837" cy="95410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日野町で生産された農・畜産物の直売、また、日野町で生産された農・畜産物を使用した料理や加工品をその場で見て、味わい、手に取ることで日野の農家と消費者を直接つなぐことを目的とした大規模なマルシェイベントです。</a:t>
            </a:r>
          </a:p>
        </p:txBody>
      </p:sp>
      <p:sp>
        <p:nvSpPr>
          <p:cNvPr id="61" name="テキスト ボックス 60">
            <a:extLst>
              <a:ext uri="{FF2B5EF4-FFF2-40B4-BE49-F238E27FC236}">
                <a16:creationId xmlns:a16="http://schemas.microsoft.com/office/drawing/2014/main" id="{7C721AE4-9085-4240-931B-607B79BAD7F0}"/>
              </a:ext>
            </a:extLst>
          </p:cNvPr>
          <p:cNvSpPr txBox="1"/>
          <p:nvPr/>
        </p:nvSpPr>
        <p:spPr>
          <a:xfrm>
            <a:off x="4313339" y="2188654"/>
            <a:ext cx="746964" cy="253916"/>
          </a:xfrm>
          <a:prstGeom prst="rect">
            <a:avLst/>
          </a:prstGeom>
          <a:noFill/>
        </p:spPr>
        <p:txBody>
          <a:bodyPr wrap="square" rtlCol="0">
            <a:spAutoFit/>
          </a:bodyPr>
          <a:lstStyle/>
          <a:p>
            <a:r>
              <a:rPr kumimoji="1" lang="en-US" altLang="ja-JP" sz="1050" b="1" dirty="0" smtClean="0">
                <a:latin typeface="メイリオ" panose="020B0604030504040204" pitchFamily="50" charset="-128"/>
                <a:ea typeface="メイリオ" panose="020B0604030504040204" pitchFamily="50" charset="-128"/>
              </a:rPr>
              <a:t>4,000</a:t>
            </a:r>
            <a:r>
              <a:rPr kumimoji="1" lang="ja-JP" altLang="en-US" sz="1050" b="1" dirty="0" smtClean="0">
                <a:latin typeface="メイリオ" panose="020B0604030504040204" pitchFamily="50" charset="-128"/>
                <a:ea typeface="メイリオ" panose="020B0604030504040204" pitchFamily="50" charset="-128"/>
              </a:rPr>
              <a:t>人</a:t>
            </a:r>
            <a:endParaRPr kumimoji="1" lang="en-US" altLang="ja-JP" sz="105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36770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BD005055-4D7B-4ACE-9283-CF843FCE447F}"/>
              </a:ext>
            </a:extLst>
          </p:cNvPr>
          <p:cNvSpPr txBox="1"/>
          <p:nvPr/>
        </p:nvSpPr>
        <p:spPr>
          <a:xfrm>
            <a:off x="428548" y="1897787"/>
            <a:ext cx="4946754" cy="276999"/>
          </a:xfrm>
          <a:prstGeom prst="rect">
            <a:avLst/>
          </a:prstGeom>
          <a:noFill/>
        </p:spPr>
        <p:txBody>
          <a:bodyPr wrap="square" rtlCol="0">
            <a:spAutoFit/>
          </a:bodyPr>
          <a:lstStyle/>
          <a:p>
            <a:r>
              <a:rPr kumimoji="1" lang="ja-JP" altLang="en-US" sz="1200" b="1" dirty="0"/>
              <a:t>出展者（団体）情報</a:t>
            </a:r>
          </a:p>
        </p:txBody>
      </p:sp>
      <p:cxnSp>
        <p:nvCxnSpPr>
          <p:cNvPr id="15" name="直線コネクタ 14">
            <a:extLst>
              <a:ext uri="{FF2B5EF4-FFF2-40B4-BE49-F238E27FC236}">
                <a16:creationId xmlns:a16="http://schemas.microsoft.com/office/drawing/2014/main" id="{0772CF3D-D2DC-44B3-9034-F1B06B33DAB9}"/>
              </a:ext>
            </a:extLst>
          </p:cNvPr>
          <p:cNvCxnSpPr>
            <a:cxnSpLocks/>
          </p:cNvCxnSpPr>
          <p:nvPr/>
        </p:nvCxnSpPr>
        <p:spPr>
          <a:xfrm>
            <a:off x="148884" y="2149284"/>
            <a:ext cx="6315517"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C7B4AC39-6915-4956-82F8-411BFEC72DAB}"/>
              </a:ext>
            </a:extLst>
          </p:cNvPr>
          <p:cNvSpPr txBox="1"/>
          <p:nvPr/>
        </p:nvSpPr>
        <p:spPr>
          <a:xfrm>
            <a:off x="0" y="1628883"/>
            <a:ext cx="6858001" cy="253916"/>
          </a:xfrm>
          <a:prstGeom prst="rect">
            <a:avLst/>
          </a:prstGeom>
          <a:noFill/>
        </p:spPr>
        <p:txBody>
          <a:bodyPr wrap="square" rtlCol="0">
            <a:spAutoFit/>
          </a:bodyPr>
          <a:lstStyle/>
          <a:p>
            <a:r>
              <a:rPr kumimoji="1" lang="ja-JP" altLang="en-US" sz="1050" dirty="0"/>
              <a:t>出展規約を遵守することに同意し、下記の通り出展を申し込みます。</a:t>
            </a:r>
          </a:p>
        </p:txBody>
      </p:sp>
      <p:sp>
        <p:nvSpPr>
          <p:cNvPr id="60" name="四角形: 角を丸くする 59">
            <a:extLst>
              <a:ext uri="{FF2B5EF4-FFF2-40B4-BE49-F238E27FC236}">
                <a16:creationId xmlns:a16="http://schemas.microsoft.com/office/drawing/2014/main" id="{37CBF87D-E9AD-4660-8ADB-CEDDA3F7543A}"/>
              </a:ext>
            </a:extLst>
          </p:cNvPr>
          <p:cNvSpPr/>
          <p:nvPr/>
        </p:nvSpPr>
        <p:spPr>
          <a:xfrm>
            <a:off x="39414" y="97237"/>
            <a:ext cx="3607676" cy="276999"/>
          </a:xfrm>
          <a:prstGeom prst="roundRect">
            <a:avLst/>
          </a:prstGeom>
          <a:gradFill flip="none" rotWithShape="1">
            <a:gsLst>
              <a:gs pos="0">
                <a:schemeClr val="accent1">
                  <a:lumMod val="40000"/>
                  <a:lumOff val="60000"/>
                </a:schemeClr>
              </a:gs>
              <a:gs pos="62000">
                <a:srgbClr val="0F2C5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94579275-72A4-4F1B-AB5F-B09DEC00F5E9}"/>
              </a:ext>
            </a:extLst>
          </p:cNvPr>
          <p:cNvSpPr txBox="1"/>
          <p:nvPr/>
        </p:nvSpPr>
        <p:spPr>
          <a:xfrm>
            <a:off x="42041" y="121075"/>
            <a:ext cx="3079531" cy="276999"/>
          </a:xfrm>
          <a:prstGeom prst="rect">
            <a:avLst/>
          </a:prstGeom>
          <a:noFill/>
        </p:spPr>
        <p:txBody>
          <a:bodyPr wrap="square" rtlCol="0">
            <a:spAutoFit/>
          </a:bodyPr>
          <a:lstStyle/>
          <a:p>
            <a:pPr algn="ctr"/>
            <a:r>
              <a:rPr kumimoji="1" lang="ja-JP" altLang="en-US" sz="1200" b="1" dirty="0">
                <a:solidFill>
                  <a:schemeClr val="bg1"/>
                </a:solidFill>
              </a:rPr>
              <a:t>出展申込書　</a:t>
            </a:r>
            <a:r>
              <a:rPr kumimoji="1" lang="en-US" altLang="ja-JP" sz="1200" b="1" dirty="0">
                <a:solidFill>
                  <a:schemeClr val="bg1"/>
                </a:solidFill>
              </a:rPr>
              <a:t>Application Form</a:t>
            </a:r>
            <a:endParaRPr kumimoji="1" lang="ja-JP" altLang="en-US" sz="1200" b="1" dirty="0">
              <a:solidFill>
                <a:schemeClr val="bg1"/>
              </a:solidFill>
            </a:endParaRPr>
          </a:p>
        </p:txBody>
      </p:sp>
      <p:cxnSp>
        <p:nvCxnSpPr>
          <p:cNvPr id="70" name="直線コネクタ 69">
            <a:extLst>
              <a:ext uri="{FF2B5EF4-FFF2-40B4-BE49-F238E27FC236}">
                <a16:creationId xmlns:a16="http://schemas.microsoft.com/office/drawing/2014/main" id="{0E482DDE-FBD1-463D-A73A-5623C570CAE5}"/>
              </a:ext>
            </a:extLst>
          </p:cNvPr>
          <p:cNvCxnSpPr>
            <a:cxnSpLocks/>
          </p:cNvCxnSpPr>
          <p:nvPr/>
        </p:nvCxnSpPr>
        <p:spPr>
          <a:xfrm>
            <a:off x="91998" y="770489"/>
            <a:ext cx="353279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a:extLst>
              <a:ext uri="{FF2B5EF4-FFF2-40B4-BE49-F238E27FC236}">
                <a16:creationId xmlns:a16="http://schemas.microsoft.com/office/drawing/2014/main" id="{B32F3A27-63C6-49D5-BDEE-EB5CBB6ACBDC}"/>
              </a:ext>
            </a:extLst>
          </p:cNvPr>
          <p:cNvSpPr txBox="1"/>
          <p:nvPr/>
        </p:nvSpPr>
        <p:spPr>
          <a:xfrm>
            <a:off x="91998" y="780059"/>
            <a:ext cx="3590204" cy="523220"/>
          </a:xfrm>
          <a:prstGeom prst="rect">
            <a:avLst/>
          </a:prstGeom>
          <a:noFill/>
        </p:spPr>
        <p:txBody>
          <a:bodyPr wrap="square" rtlCol="0">
            <a:spAutoFit/>
          </a:bodyPr>
          <a:lstStyle/>
          <a:p>
            <a:r>
              <a:rPr kumimoji="1" lang="en-US" altLang="ja-JP" sz="2800" b="1" dirty="0">
                <a:latin typeface="+mn-ea"/>
              </a:rPr>
              <a:t>FAX:077-527-0836</a:t>
            </a:r>
            <a:endParaRPr kumimoji="1" lang="en-US" altLang="ja-JP" sz="2400" dirty="0">
              <a:latin typeface="+mn-ea"/>
            </a:endParaRPr>
          </a:p>
        </p:txBody>
      </p:sp>
      <p:cxnSp>
        <p:nvCxnSpPr>
          <p:cNvPr id="79" name="直線コネクタ 78">
            <a:extLst>
              <a:ext uri="{FF2B5EF4-FFF2-40B4-BE49-F238E27FC236}">
                <a16:creationId xmlns:a16="http://schemas.microsoft.com/office/drawing/2014/main" id="{3F03A727-D75C-4F58-B084-127F1C3B9BEE}"/>
              </a:ext>
            </a:extLst>
          </p:cNvPr>
          <p:cNvCxnSpPr>
            <a:cxnSpLocks/>
          </p:cNvCxnSpPr>
          <p:nvPr/>
        </p:nvCxnSpPr>
        <p:spPr>
          <a:xfrm>
            <a:off x="91998" y="1214627"/>
            <a:ext cx="353279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81" name="テキスト ボックス 80">
            <a:extLst>
              <a:ext uri="{FF2B5EF4-FFF2-40B4-BE49-F238E27FC236}">
                <a16:creationId xmlns:a16="http://schemas.microsoft.com/office/drawing/2014/main" id="{0C0E7798-33CA-4455-AF72-D218D8A8C601}"/>
              </a:ext>
            </a:extLst>
          </p:cNvPr>
          <p:cNvSpPr txBox="1"/>
          <p:nvPr/>
        </p:nvSpPr>
        <p:spPr>
          <a:xfrm>
            <a:off x="91997" y="1214627"/>
            <a:ext cx="3953183" cy="369332"/>
          </a:xfrm>
          <a:prstGeom prst="rect">
            <a:avLst/>
          </a:prstGeom>
          <a:noFill/>
        </p:spPr>
        <p:txBody>
          <a:bodyPr wrap="square" rtlCol="0">
            <a:spAutoFit/>
          </a:bodyPr>
          <a:lstStyle/>
          <a:p>
            <a:r>
              <a:rPr kumimoji="1" lang="ja-JP" altLang="en-US" sz="1200" b="1" dirty="0">
                <a:highlight>
                  <a:srgbClr val="FFFF00"/>
                </a:highlight>
                <a:latin typeface="+mn-ea"/>
              </a:rPr>
              <a:t>出展申込締切　</a:t>
            </a:r>
            <a:r>
              <a:rPr kumimoji="1" lang="ja-JP" altLang="en-US" b="1" dirty="0">
                <a:highlight>
                  <a:srgbClr val="FFFF00"/>
                </a:highlight>
                <a:latin typeface="+mn-ea"/>
              </a:rPr>
              <a:t>令和</a:t>
            </a:r>
            <a:r>
              <a:rPr kumimoji="1" lang="en-US" altLang="ja-JP" b="1" dirty="0">
                <a:highlight>
                  <a:srgbClr val="FFFF00"/>
                </a:highlight>
                <a:latin typeface="+mn-ea"/>
              </a:rPr>
              <a:t>5</a:t>
            </a:r>
            <a:r>
              <a:rPr kumimoji="1" lang="ja-JP" altLang="en-US" b="1" dirty="0">
                <a:highlight>
                  <a:srgbClr val="FFFF00"/>
                </a:highlight>
                <a:latin typeface="+mn-ea"/>
              </a:rPr>
              <a:t>年</a:t>
            </a:r>
            <a:r>
              <a:rPr kumimoji="1" lang="en-US" altLang="ja-JP" b="1" dirty="0">
                <a:highlight>
                  <a:srgbClr val="FFFF00"/>
                </a:highlight>
                <a:latin typeface="+mn-ea"/>
              </a:rPr>
              <a:t>10</a:t>
            </a:r>
            <a:r>
              <a:rPr kumimoji="1" lang="ja-JP" altLang="en-US" b="1" dirty="0" smtClean="0">
                <a:highlight>
                  <a:srgbClr val="FFFF00"/>
                </a:highlight>
                <a:latin typeface="+mn-ea"/>
              </a:rPr>
              <a:t>月</a:t>
            </a:r>
            <a:r>
              <a:rPr kumimoji="1" lang="en-US" altLang="ja-JP" b="1" dirty="0" smtClean="0">
                <a:highlight>
                  <a:srgbClr val="FFFF00"/>
                </a:highlight>
                <a:latin typeface="+mn-ea"/>
              </a:rPr>
              <a:t>11</a:t>
            </a:r>
            <a:r>
              <a:rPr kumimoji="1" lang="ja-JP" altLang="en-US" b="1" dirty="0" smtClean="0">
                <a:highlight>
                  <a:srgbClr val="FFFF00"/>
                </a:highlight>
                <a:latin typeface="+mn-ea"/>
              </a:rPr>
              <a:t>日（水）</a:t>
            </a:r>
            <a:endParaRPr kumimoji="1" lang="en-US" altLang="ja-JP" sz="1600" b="1" dirty="0">
              <a:highlight>
                <a:srgbClr val="FFFF00"/>
              </a:highlight>
              <a:latin typeface="+mn-ea"/>
            </a:endParaRPr>
          </a:p>
        </p:txBody>
      </p:sp>
      <p:graphicFrame>
        <p:nvGraphicFramePr>
          <p:cNvPr id="33" name="表 33">
            <a:extLst>
              <a:ext uri="{FF2B5EF4-FFF2-40B4-BE49-F238E27FC236}">
                <a16:creationId xmlns:a16="http://schemas.microsoft.com/office/drawing/2014/main" id="{38C8207E-E92A-409A-B8ED-5A386FAE1B28}"/>
              </a:ext>
            </a:extLst>
          </p:cNvPr>
          <p:cNvGraphicFramePr>
            <a:graphicFrameLocks noGrp="1"/>
          </p:cNvGraphicFramePr>
          <p:nvPr>
            <p:extLst>
              <p:ext uri="{D42A27DB-BD31-4B8C-83A1-F6EECF244321}">
                <p14:modId xmlns:p14="http://schemas.microsoft.com/office/powerpoint/2010/main" val="1419569829"/>
              </p:ext>
            </p:extLst>
          </p:nvPr>
        </p:nvGraphicFramePr>
        <p:xfrm>
          <a:off x="148883" y="2257784"/>
          <a:ext cx="6567070" cy="4925673"/>
        </p:xfrm>
        <a:graphic>
          <a:graphicData uri="http://schemas.openxmlformats.org/drawingml/2006/table">
            <a:tbl>
              <a:tblPr firstRow="1" bandRow="1">
                <a:tableStyleId>{5940675A-B579-460E-94D1-54222C63F5DA}</a:tableStyleId>
              </a:tblPr>
              <a:tblGrid>
                <a:gridCol w="1366408">
                  <a:extLst>
                    <a:ext uri="{9D8B030D-6E8A-4147-A177-3AD203B41FA5}">
                      <a16:colId xmlns:a16="http://schemas.microsoft.com/office/drawing/2014/main" val="1245877865"/>
                    </a:ext>
                  </a:extLst>
                </a:gridCol>
                <a:gridCol w="2386150">
                  <a:extLst>
                    <a:ext uri="{9D8B030D-6E8A-4147-A177-3AD203B41FA5}">
                      <a16:colId xmlns:a16="http://schemas.microsoft.com/office/drawing/2014/main" val="2584202666"/>
                    </a:ext>
                  </a:extLst>
                </a:gridCol>
                <a:gridCol w="214181">
                  <a:extLst>
                    <a:ext uri="{9D8B030D-6E8A-4147-A177-3AD203B41FA5}">
                      <a16:colId xmlns:a16="http://schemas.microsoft.com/office/drawing/2014/main" val="1302664177"/>
                    </a:ext>
                  </a:extLst>
                </a:gridCol>
                <a:gridCol w="569591">
                  <a:extLst>
                    <a:ext uri="{9D8B030D-6E8A-4147-A177-3AD203B41FA5}">
                      <a16:colId xmlns:a16="http://schemas.microsoft.com/office/drawing/2014/main" val="1517705013"/>
                    </a:ext>
                  </a:extLst>
                </a:gridCol>
                <a:gridCol w="2030740">
                  <a:extLst>
                    <a:ext uri="{9D8B030D-6E8A-4147-A177-3AD203B41FA5}">
                      <a16:colId xmlns:a16="http://schemas.microsoft.com/office/drawing/2014/main" val="1190306766"/>
                    </a:ext>
                  </a:extLst>
                </a:gridCol>
              </a:tblGrid>
              <a:tr h="330813">
                <a:tc>
                  <a:txBody>
                    <a:bodyPr/>
                    <a:lstStyle/>
                    <a:p>
                      <a:pPr algn="ctr"/>
                      <a:r>
                        <a:rPr kumimoji="1" lang="ja-JP" altLang="en-US" sz="1050" b="1" dirty="0">
                          <a:solidFill>
                            <a:schemeClr val="tx1"/>
                          </a:solidFill>
                        </a:rPr>
                        <a:t>フリガナ</a:t>
                      </a:r>
                    </a:p>
                  </a:txBody>
                  <a:tcPr anchor="ctr"/>
                </a:tc>
                <a:tc gridSpan="3">
                  <a:txBody>
                    <a:bodyPr/>
                    <a:lstStyle/>
                    <a:p>
                      <a:pPr algn="ctr"/>
                      <a:endParaRPr kumimoji="1" lang="ja-JP" altLang="en-US" sz="1050" b="0" dirty="0">
                        <a:solidFill>
                          <a:schemeClr val="tx1"/>
                        </a:solidFill>
                      </a:endParaRPr>
                    </a:p>
                  </a:txBody>
                  <a:tcPr anchor="ctr">
                    <a:lnR w="12700" cmpd="sng">
                      <a:noFill/>
                    </a:lnR>
                    <a:lnB w="12700" cap="flat" cmpd="sng" algn="ctr">
                      <a:solidFill>
                        <a:schemeClr val="tx1"/>
                      </a:solidFill>
                      <a:prstDash val="sysDash"/>
                      <a:round/>
                      <a:headEnd type="none" w="med" len="med"/>
                      <a:tailEnd type="none" w="med" len="med"/>
                    </a:lnB>
                  </a:tcPr>
                </a:tc>
                <a:tc hMerge="1">
                  <a:txBody>
                    <a:bodyPr/>
                    <a:lstStyle/>
                    <a:p>
                      <a:endParaRPr kumimoji="1" lang="ja-JP" altLang="en-US" b="0" dirty="0">
                        <a:solidFill>
                          <a:schemeClr val="tx1"/>
                        </a:solidFill>
                      </a:endParaRPr>
                    </a:p>
                  </a:txBody>
                  <a:tcPr/>
                </a:tc>
                <a:tc hMerge="1">
                  <a:txBody>
                    <a:bodyPr/>
                    <a:lstStyle/>
                    <a:p>
                      <a:endParaRPr kumimoji="1" lang="ja-JP" altLang="en-US"/>
                    </a:p>
                  </a:txBody>
                  <a:tcPr/>
                </a:tc>
                <a:tc rowSpan="2">
                  <a:txBody>
                    <a:bodyPr/>
                    <a:lstStyle/>
                    <a:p>
                      <a:pPr algn="ctr"/>
                      <a:endParaRPr lang="ja-JP" altLang="en-US" sz="1050" dirty="0"/>
                    </a:p>
                  </a:txBody>
                  <a:tcPr anchor="ctr">
                    <a:lnL w="12700" cmpd="sng">
                      <a:noFill/>
                    </a:lnL>
                  </a:tcPr>
                </a:tc>
                <a:extLst>
                  <a:ext uri="{0D108BD9-81ED-4DB2-BD59-A6C34878D82A}">
                    <a16:rowId xmlns:a16="http://schemas.microsoft.com/office/drawing/2014/main" val="697353543"/>
                  </a:ext>
                </a:extLst>
              </a:tr>
              <a:tr h="551355">
                <a:tc>
                  <a:txBody>
                    <a:bodyPr/>
                    <a:lstStyle/>
                    <a:p>
                      <a:pPr algn="ctr"/>
                      <a:r>
                        <a:rPr kumimoji="1" lang="ja-JP" altLang="en-US" sz="1050" b="1" dirty="0">
                          <a:solidFill>
                            <a:schemeClr val="tx1"/>
                          </a:solidFill>
                          <a:latin typeface="+mn-ea"/>
                          <a:ea typeface="+mn-ea"/>
                        </a:rPr>
                        <a:t>出展者名</a:t>
                      </a:r>
                      <a:endParaRPr kumimoji="1" lang="en-US" altLang="ja-JP" sz="1050" b="1" dirty="0">
                        <a:solidFill>
                          <a:schemeClr val="tx1"/>
                        </a:solidFill>
                        <a:latin typeface="+mn-ea"/>
                        <a:ea typeface="+mn-ea"/>
                      </a:endParaRPr>
                    </a:p>
                    <a:p>
                      <a:pPr algn="ctr"/>
                      <a:r>
                        <a:rPr kumimoji="1" lang="ja-JP" altLang="en-US" sz="1050" b="1" dirty="0">
                          <a:solidFill>
                            <a:schemeClr val="tx1"/>
                          </a:solidFill>
                          <a:latin typeface="+mn-ea"/>
                          <a:ea typeface="+mn-ea"/>
                        </a:rPr>
                        <a:t>（団体名）</a:t>
                      </a:r>
                      <a:endParaRPr kumimoji="1" lang="en-US" altLang="ja-JP" sz="1050" b="1" dirty="0">
                        <a:solidFill>
                          <a:schemeClr val="tx1"/>
                        </a:solidFill>
                        <a:latin typeface="+mn-ea"/>
                        <a:ea typeface="+mn-ea"/>
                      </a:endParaRPr>
                    </a:p>
                    <a:p>
                      <a:pPr algn="ctr"/>
                      <a:r>
                        <a:rPr kumimoji="1" lang="ja-JP" altLang="en-US" sz="600" b="0" dirty="0">
                          <a:solidFill>
                            <a:schemeClr val="tx1"/>
                          </a:solidFill>
                        </a:rPr>
                        <a:t>ご記入いただいた情報は印刷物・</a:t>
                      </a:r>
                      <a:r>
                        <a:rPr kumimoji="1" lang="en-US" altLang="ja-JP" sz="600" b="0" dirty="0">
                          <a:solidFill>
                            <a:schemeClr val="tx1"/>
                          </a:solidFill>
                        </a:rPr>
                        <a:t>web</a:t>
                      </a:r>
                      <a:r>
                        <a:rPr kumimoji="1" lang="ja-JP" altLang="en-US" sz="600" b="0" dirty="0">
                          <a:solidFill>
                            <a:schemeClr val="tx1"/>
                          </a:solidFill>
                        </a:rPr>
                        <a:t>ページに掲載いたしますので、正確にご記入ください。</a:t>
                      </a:r>
                    </a:p>
                  </a:txBody>
                  <a:tcPr anchor="ctr"/>
                </a:tc>
                <a:tc gridSpan="3">
                  <a:txBody>
                    <a:bodyPr/>
                    <a:lstStyle/>
                    <a:p>
                      <a:pPr algn="ctr"/>
                      <a:endParaRPr kumimoji="1" lang="ja-JP" altLang="en-US" sz="1050" b="0" dirty="0">
                        <a:solidFill>
                          <a:schemeClr val="tx1"/>
                        </a:solidFill>
                      </a:endParaRPr>
                    </a:p>
                  </a:txBody>
                  <a:tcPr anchor="ctr">
                    <a:lnR w="12700" cmpd="sng">
                      <a:noFill/>
                    </a:lnR>
                    <a:lnT w="12700" cap="flat" cmpd="sng" algn="ctr">
                      <a:solidFill>
                        <a:schemeClr val="tx1"/>
                      </a:solidFill>
                      <a:prstDash val="sysDash"/>
                      <a:round/>
                      <a:headEnd type="none" w="med" len="med"/>
                      <a:tailEnd type="none" w="med" len="med"/>
                    </a:lnT>
                  </a:tcPr>
                </a:tc>
                <a:tc hMerge="1">
                  <a:txBody>
                    <a:bodyPr/>
                    <a:lstStyle/>
                    <a:p>
                      <a:endParaRPr kumimoji="1" lang="ja-JP" altLang="en-US" b="0" dirty="0">
                        <a:solidFill>
                          <a:schemeClr val="tx1"/>
                        </a:solidFill>
                      </a:endParaRPr>
                    </a:p>
                  </a:txBody>
                  <a:tcPr/>
                </a:tc>
                <a:tc hMerge="1">
                  <a:txBody>
                    <a:bodyPr/>
                    <a:lstStyle/>
                    <a:p>
                      <a:endParaRPr kumimoji="1" lang="ja-JP" altLang="en-US"/>
                    </a:p>
                  </a:txBody>
                  <a:tcPr/>
                </a:tc>
                <a:tc vMerge="1">
                  <a:txBody>
                    <a:bodyPr/>
                    <a:lstStyle/>
                    <a:p>
                      <a:endParaRPr kumimoji="1" lang="ja-JP" altLang="en-US" b="0" dirty="0">
                        <a:solidFill>
                          <a:schemeClr val="tx1"/>
                        </a:solidFill>
                      </a:endParaRPr>
                    </a:p>
                  </a:txBody>
                  <a:tcPr/>
                </a:tc>
                <a:extLst>
                  <a:ext uri="{0D108BD9-81ED-4DB2-BD59-A6C34878D82A}">
                    <a16:rowId xmlns:a16="http://schemas.microsoft.com/office/drawing/2014/main" val="1009001025"/>
                  </a:ext>
                </a:extLst>
              </a:tr>
              <a:tr h="144000">
                <a:tc rowSpan="4">
                  <a:txBody>
                    <a:bodyPr/>
                    <a:lstStyle/>
                    <a:p>
                      <a:pPr algn="ctr"/>
                      <a:r>
                        <a:rPr kumimoji="1" lang="ja-JP" altLang="en-US" sz="1050" b="1" i="0" dirty="0">
                          <a:solidFill>
                            <a:schemeClr val="tx1"/>
                          </a:solidFill>
                          <a:latin typeface="+mn-ea"/>
                          <a:ea typeface="+mn-ea"/>
                        </a:rPr>
                        <a:t>出展申込責任者</a:t>
                      </a:r>
                    </a:p>
                  </a:txBody>
                  <a:tcPr anchor="ctr"/>
                </a:tc>
                <a:tc gridSpan="3">
                  <a:txBody>
                    <a:bodyPr/>
                    <a:lstStyle/>
                    <a:p>
                      <a:pPr algn="l"/>
                      <a:r>
                        <a:rPr kumimoji="1" lang="ja-JP" altLang="en-US" sz="1050" b="0" dirty="0">
                          <a:solidFill>
                            <a:schemeClr val="tx1"/>
                          </a:solidFill>
                        </a:rPr>
                        <a:t>社名／団体名</a:t>
                      </a:r>
                    </a:p>
                  </a:txBody>
                  <a:tcPr anchor="ctr">
                    <a:lnR w="12700" cmpd="sng">
                      <a:noFill/>
                    </a:lnR>
                  </a:tcPr>
                </a:tc>
                <a:tc hMerge="1">
                  <a:txBody>
                    <a:bodyPr/>
                    <a:lstStyle/>
                    <a:p>
                      <a:endParaRPr kumimoji="1" lang="ja-JP" altLang="en-US"/>
                    </a:p>
                  </a:txBody>
                  <a:tcPr/>
                </a:tc>
                <a:tc hMerge="1">
                  <a:txBody>
                    <a:bodyPr/>
                    <a:lstStyle/>
                    <a:p>
                      <a:endParaRPr kumimoji="1" lang="ja-JP" altLang="en-US"/>
                    </a:p>
                  </a:txBody>
                  <a:tcPr/>
                </a:tc>
                <a:tc>
                  <a:txBody>
                    <a:bodyPr/>
                    <a:lstStyle/>
                    <a:p>
                      <a:pPr algn="l"/>
                      <a:endParaRPr lang="ja-JP" altLang="en-US" sz="1050" dirty="0"/>
                    </a:p>
                  </a:txBody>
                  <a:tcPr anchor="ctr">
                    <a:lnL w="12700" cmpd="sng">
                      <a:noFill/>
                    </a:lnL>
                  </a:tcPr>
                </a:tc>
                <a:extLst>
                  <a:ext uri="{0D108BD9-81ED-4DB2-BD59-A6C34878D82A}">
                    <a16:rowId xmlns:a16="http://schemas.microsoft.com/office/drawing/2014/main" val="3777097398"/>
                  </a:ext>
                </a:extLst>
              </a:tr>
              <a:tr h="144000">
                <a:tc vMerge="1">
                  <a:txBody>
                    <a:bodyPr/>
                    <a:lstStyle/>
                    <a:p>
                      <a:pPr algn="ctr"/>
                      <a:endParaRPr kumimoji="1" lang="ja-JP" altLang="en-US" sz="600" b="0" dirty="0">
                        <a:solidFill>
                          <a:schemeClr val="tx1"/>
                        </a:solidFill>
                      </a:endParaRPr>
                    </a:p>
                  </a:txBody>
                  <a:tcPr anchor="ctr"/>
                </a:tc>
                <a:tc gridSpan="2">
                  <a:txBody>
                    <a:bodyPr/>
                    <a:lstStyle/>
                    <a:p>
                      <a:pPr algn="l"/>
                      <a:r>
                        <a:rPr kumimoji="1" lang="ja-JP" altLang="en-US" sz="1050" b="0" dirty="0">
                          <a:solidFill>
                            <a:schemeClr val="tx1"/>
                          </a:solidFill>
                          <a:latin typeface="+mn-ea"/>
                          <a:ea typeface="+mn-ea"/>
                        </a:rPr>
                        <a:t>部署・役職</a:t>
                      </a:r>
                    </a:p>
                  </a:txBody>
                  <a:tcPr anchor="ctr"/>
                </a:tc>
                <a:tc hMerge="1">
                  <a:txBody>
                    <a:bodyPr/>
                    <a:lstStyle/>
                    <a:p>
                      <a:endParaRPr kumimoji="1" lang="ja-JP" altLang="en-US"/>
                    </a:p>
                  </a:txBody>
                  <a:tcPr/>
                </a:tc>
                <a:tc gridSpan="2">
                  <a:txBody>
                    <a:bodyPr/>
                    <a:lstStyle/>
                    <a:p>
                      <a:pPr algn="l"/>
                      <a:r>
                        <a:rPr kumimoji="1" lang="ja-JP" altLang="en-US" sz="1050" b="0" dirty="0">
                          <a:solidFill>
                            <a:schemeClr val="tx1"/>
                          </a:solidFill>
                          <a:latin typeface="+mn-ea"/>
                          <a:ea typeface="+mn-ea"/>
                        </a:rPr>
                        <a:t>氏名</a:t>
                      </a:r>
                    </a:p>
                  </a:txBody>
                  <a:tcPr anchor="ctr"/>
                </a:tc>
                <a:tc hMerge="1">
                  <a:txBody>
                    <a:bodyPr/>
                    <a:lstStyle/>
                    <a:p>
                      <a:pPr algn="l"/>
                      <a:endParaRPr lang="ja-JP" altLang="en-US" sz="1050" dirty="0">
                        <a:latin typeface="+mn-ea"/>
                        <a:ea typeface="+mn-ea"/>
                      </a:endParaRPr>
                    </a:p>
                  </a:txBody>
                  <a:tcPr anchor="ctr">
                    <a:lnL w="12700" cmpd="sng">
                      <a:noFill/>
                    </a:lnL>
                  </a:tcPr>
                </a:tc>
                <a:extLst>
                  <a:ext uri="{0D108BD9-81ED-4DB2-BD59-A6C34878D82A}">
                    <a16:rowId xmlns:a16="http://schemas.microsoft.com/office/drawing/2014/main" val="1575400642"/>
                  </a:ext>
                </a:extLst>
              </a:tr>
              <a:tr h="144000">
                <a:tc vMerge="1">
                  <a:txBody>
                    <a:bodyPr/>
                    <a:lstStyle/>
                    <a:p>
                      <a:pPr algn="ctr"/>
                      <a:endParaRPr kumimoji="1" lang="ja-JP" altLang="en-US" sz="600" b="0" dirty="0">
                        <a:solidFill>
                          <a:schemeClr val="tx1"/>
                        </a:solidFill>
                      </a:endParaRPr>
                    </a:p>
                  </a:txBody>
                  <a:tcPr anchor="ctr"/>
                </a:tc>
                <a:tc>
                  <a:txBody>
                    <a:bodyPr/>
                    <a:lstStyle/>
                    <a:p>
                      <a:pPr algn="l"/>
                      <a:r>
                        <a:rPr kumimoji="1" lang="en-US" altLang="ja-JP" sz="1050" b="0" dirty="0">
                          <a:solidFill>
                            <a:schemeClr val="tx1"/>
                          </a:solidFill>
                          <a:latin typeface="+mn-ea"/>
                          <a:ea typeface="+mn-ea"/>
                        </a:rPr>
                        <a:t>TEL</a:t>
                      </a:r>
                      <a:endParaRPr kumimoji="1" lang="ja-JP" altLang="en-US" sz="1050" b="0" dirty="0">
                        <a:solidFill>
                          <a:schemeClr val="tx1"/>
                        </a:solidFill>
                        <a:latin typeface="+mn-ea"/>
                        <a:ea typeface="+mn-ea"/>
                      </a:endParaRPr>
                    </a:p>
                  </a:txBody>
                  <a:tcPr anchor="ctr"/>
                </a:tc>
                <a:tc gridSpan="3">
                  <a:txBody>
                    <a:bodyPr/>
                    <a:lstStyle/>
                    <a:p>
                      <a:r>
                        <a:rPr kumimoji="1" lang="en-US" altLang="ja-JP" sz="1050" dirty="0">
                          <a:latin typeface="+mn-ea"/>
                          <a:ea typeface="+mn-ea"/>
                        </a:rPr>
                        <a:t>FAX</a:t>
                      </a:r>
                      <a:endParaRPr kumimoji="1" lang="ja-JP" altLang="en-US" sz="1050" dirty="0">
                        <a:latin typeface="+mn-ea"/>
                        <a:ea typeface="+mn-ea"/>
                      </a:endParaRPr>
                    </a:p>
                  </a:txBody>
                  <a:tcPr anchor="ctr"/>
                </a:tc>
                <a:tc hMerge="1">
                  <a:txBody>
                    <a:bodyPr/>
                    <a:lstStyle/>
                    <a:p>
                      <a:endParaRPr kumimoji="1" lang="ja-JP" altLang="en-US"/>
                    </a:p>
                  </a:txBody>
                  <a:tcPr/>
                </a:tc>
                <a:tc hMerge="1">
                  <a:txBody>
                    <a:bodyPr/>
                    <a:lstStyle/>
                    <a:p>
                      <a:pPr algn="l"/>
                      <a:endParaRPr lang="ja-JP" altLang="en-US" sz="1050" dirty="0"/>
                    </a:p>
                  </a:txBody>
                  <a:tcPr anchor="ctr"/>
                </a:tc>
                <a:extLst>
                  <a:ext uri="{0D108BD9-81ED-4DB2-BD59-A6C34878D82A}">
                    <a16:rowId xmlns:a16="http://schemas.microsoft.com/office/drawing/2014/main" val="4083533630"/>
                  </a:ext>
                </a:extLst>
              </a:tr>
              <a:tr h="144000">
                <a:tc vMerge="1">
                  <a:txBody>
                    <a:bodyPr/>
                    <a:lstStyle/>
                    <a:p>
                      <a:pPr algn="ctr"/>
                      <a:endParaRPr kumimoji="1" lang="ja-JP" altLang="en-US" sz="600" b="0" dirty="0">
                        <a:solidFill>
                          <a:schemeClr val="tx1"/>
                        </a:solidFill>
                      </a:endParaRPr>
                    </a:p>
                  </a:txBody>
                  <a:tcPr anchor="ctr"/>
                </a:tc>
                <a:tc>
                  <a:txBody>
                    <a:bodyPr/>
                    <a:lstStyle/>
                    <a:p>
                      <a:pPr algn="l"/>
                      <a:r>
                        <a:rPr kumimoji="1" lang="en-US" altLang="ja-JP" sz="1050" b="0" dirty="0">
                          <a:solidFill>
                            <a:schemeClr val="tx1"/>
                          </a:solidFill>
                          <a:latin typeface="+mn-ea"/>
                          <a:ea typeface="+mn-ea"/>
                        </a:rPr>
                        <a:t>E-mail</a:t>
                      </a:r>
                      <a:endParaRPr kumimoji="1" lang="ja-JP" altLang="en-US" sz="1050" b="0" dirty="0">
                        <a:solidFill>
                          <a:schemeClr val="tx1"/>
                        </a:solidFill>
                        <a:latin typeface="+mn-ea"/>
                        <a:ea typeface="+mn-ea"/>
                      </a:endParaRPr>
                    </a:p>
                  </a:txBody>
                  <a:tcPr anchor="ctr"/>
                </a:tc>
                <a:tc gridSpan="3">
                  <a:txBody>
                    <a:bodyPr/>
                    <a:lstStyle/>
                    <a:p>
                      <a:r>
                        <a:rPr kumimoji="1" lang="en-US" altLang="ja-JP" sz="1050" dirty="0">
                          <a:latin typeface="+mn-ea"/>
                          <a:ea typeface="+mn-ea"/>
                        </a:rPr>
                        <a:t>http://</a:t>
                      </a:r>
                      <a:endParaRPr kumimoji="1" lang="ja-JP" altLang="en-US" sz="1050" dirty="0">
                        <a:latin typeface="+mn-ea"/>
                        <a:ea typeface="+mn-ea"/>
                      </a:endParaRPr>
                    </a:p>
                  </a:txBody>
                  <a:tcPr anchor="ctr"/>
                </a:tc>
                <a:tc hMerge="1">
                  <a:txBody>
                    <a:bodyPr/>
                    <a:lstStyle/>
                    <a:p>
                      <a:endParaRPr kumimoji="1" lang="ja-JP" altLang="en-US"/>
                    </a:p>
                  </a:txBody>
                  <a:tcPr/>
                </a:tc>
                <a:tc hMerge="1">
                  <a:txBody>
                    <a:bodyPr/>
                    <a:lstStyle/>
                    <a:p>
                      <a:pPr algn="l"/>
                      <a:endParaRPr lang="ja-JP" altLang="en-US" sz="1050" dirty="0"/>
                    </a:p>
                  </a:txBody>
                  <a:tcPr anchor="ctr"/>
                </a:tc>
                <a:extLst>
                  <a:ext uri="{0D108BD9-81ED-4DB2-BD59-A6C34878D82A}">
                    <a16:rowId xmlns:a16="http://schemas.microsoft.com/office/drawing/2014/main" val="1360180081"/>
                  </a:ext>
                </a:extLst>
              </a:tr>
              <a:tr h="144000">
                <a:tc rowSpan="5">
                  <a:txBody>
                    <a:bodyPr/>
                    <a:lstStyle/>
                    <a:p>
                      <a:pPr algn="ctr"/>
                      <a:r>
                        <a:rPr kumimoji="1" lang="ja-JP" altLang="en-US" sz="1050" b="1" i="0" dirty="0">
                          <a:solidFill>
                            <a:schemeClr val="tx1"/>
                          </a:solidFill>
                          <a:latin typeface="+mn-ea"/>
                          <a:ea typeface="+mn-ea"/>
                        </a:rPr>
                        <a:t>連絡担当者</a:t>
                      </a:r>
                      <a:endParaRPr kumimoji="1" lang="en-US" altLang="ja-JP" sz="1050" b="1" i="0" dirty="0">
                        <a:solidFill>
                          <a:schemeClr val="tx1"/>
                        </a:solidFill>
                        <a:latin typeface="+mn-ea"/>
                        <a:ea typeface="+mn-ea"/>
                      </a:endParaRPr>
                    </a:p>
                    <a:p>
                      <a:pPr algn="ctr"/>
                      <a:r>
                        <a:rPr kumimoji="1" lang="en-US" altLang="ja-JP" sz="600" b="0" i="0" dirty="0">
                          <a:solidFill>
                            <a:schemeClr val="tx1"/>
                          </a:solidFill>
                          <a:latin typeface="+mn-ea"/>
                          <a:ea typeface="+mn-ea"/>
                        </a:rPr>
                        <a:t>※</a:t>
                      </a:r>
                      <a:r>
                        <a:rPr kumimoji="1" lang="ja-JP" altLang="en-US" sz="600" b="0" i="0" dirty="0">
                          <a:solidFill>
                            <a:schemeClr val="tx1"/>
                          </a:solidFill>
                          <a:latin typeface="+mn-ea"/>
                          <a:ea typeface="+mn-ea"/>
                        </a:rPr>
                        <a:t>事務局からの連絡先、</a:t>
                      </a:r>
                      <a:endParaRPr kumimoji="1" lang="en-US" altLang="ja-JP" sz="600" b="0" i="0" dirty="0">
                        <a:solidFill>
                          <a:schemeClr val="tx1"/>
                        </a:solidFill>
                        <a:latin typeface="+mn-ea"/>
                        <a:ea typeface="+mn-ea"/>
                      </a:endParaRPr>
                    </a:p>
                    <a:p>
                      <a:pPr algn="ctr"/>
                      <a:r>
                        <a:rPr kumimoji="1" lang="ja-JP" altLang="en-US" sz="600" b="0" i="0" dirty="0">
                          <a:solidFill>
                            <a:schemeClr val="tx1"/>
                          </a:solidFill>
                          <a:latin typeface="+mn-ea"/>
                          <a:ea typeface="+mn-ea"/>
                        </a:rPr>
                        <a:t>請求書の送付先となります。</a:t>
                      </a:r>
                    </a:p>
                  </a:txBody>
                  <a:tcPr anchor="ctr"/>
                </a:tc>
                <a:tc gridSpan="4">
                  <a:txBody>
                    <a:bodyPr/>
                    <a:lstStyle/>
                    <a:p>
                      <a:pPr algn="l"/>
                      <a:r>
                        <a:rPr kumimoji="1" lang="ja-JP" altLang="en-US" sz="1050" b="0" dirty="0">
                          <a:solidFill>
                            <a:schemeClr val="tx1"/>
                          </a:solidFill>
                          <a:latin typeface="+mn-ea"/>
                          <a:ea typeface="+mn-ea"/>
                        </a:rPr>
                        <a:t>社名／団体名</a:t>
                      </a:r>
                    </a:p>
                  </a:txBody>
                  <a:tcPr anchor="ctr"/>
                </a:tc>
                <a:tc hMerge="1">
                  <a:txBody>
                    <a:bodyPr/>
                    <a:lstStyle/>
                    <a:p>
                      <a:endParaRPr kumimoji="1" lang="ja-JP" altLang="en-US" sz="1050" dirty="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01944600"/>
                  </a:ext>
                </a:extLst>
              </a:tr>
              <a:tr h="144000">
                <a:tc vMerge="1">
                  <a:txBody>
                    <a:bodyPr/>
                    <a:lstStyle/>
                    <a:p>
                      <a:pPr algn="ctr"/>
                      <a:endParaRPr kumimoji="1" lang="ja-JP" altLang="en-US" sz="1050" b="1" i="0" dirty="0">
                        <a:solidFill>
                          <a:schemeClr val="tx1"/>
                        </a:solidFill>
                        <a:latin typeface="+mn-ea"/>
                        <a:ea typeface="+mn-ea"/>
                      </a:endParaRPr>
                    </a:p>
                  </a:txBody>
                  <a:tcPr anchor="ctr"/>
                </a:tc>
                <a:tc gridSpan="2">
                  <a:txBody>
                    <a:bodyPr/>
                    <a:lstStyle/>
                    <a:p>
                      <a:pPr algn="l"/>
                      <a:r>
                        <a:rPr kumimoji="1" lang="ja-JP" altLang="en-US" sz="1050" b="0" dirty="0">
                          <a:solidFill>
                            <a:schemeClr val="tx1"/>
                          </a:solidFill>
                          <a:latin typeface="+mn-ea"/>
                          <a:ea typeface="+mn-ea"/>
                        </a:rPr>
                        <a:t>部署・役職</a:t>
                      </a:r>
                    </a:p>
                  </a:txBody>
                  <a:tcPr anchor="ctr"/>
                </a:tc>
                <a:tc hMerge="1">
                  <a:txBody>
                    <a:bodyPr/>
                    <a:lstStyle/>
                    <a:p>
                      <a:r>
                        <a:rPr kumimoji="1" lang="ja-JP" altLang="en-US" sz="1050" dirty="0">
                          <a:latin typeface="+mn-ea"/>
                          <a:ea typeface="+mn-ea"/>
                        </a:rPr>
                        <a:t>氏名</a:t>
                      </a:r>
                    </a:p>
                  </a:txBody>
                  <a:tcPr anchor="ctr"/>
                </a:tc>
                <a:tc gridSpan="2">
                  <a:txBody>
                    <a:bodyPr/>
                    <a:lstStyle/>
                    <a:p>
                      <a:r>
                        <a:rPr kumimoji="1" lang="ja-JP" altLang="en-US" sz="1050" dirty="0">
                          <a:latin typeface="+mn-ea"/>
                          <a:ea typeface="+mn-ea"/>
                        </a:rPr>
                        <a:t>氏名</a:t>
                      </a:r>
                      <a:endParaRPr kumimoji="1" lang="ja-JP" altLang="en-US" dirty="0"/>
                    </a:p>
                  </a:txBody>
                  <a:tcPr anchor="ctr"/>
                </a:tc>
                <a:tc hMerge="1">
                  <a:txBody>
                    <a:bodyPr/>
                    <a:lstStyle/>
                    <a:p>
                      <a:endParaRPr kumimoji="1" lang="ja-JP" altLang="en-US"/>
                    </a:p>
                  </a:txBody>
                  <a:tcPr/>
                </a:tc>
                <a:extLst>
                  <a:ext uri="{0D108BD9-81ED-4DB2-BD59-A6C34878D82A}">
                    <a16:rowId xmlns:a16="http://schemas.microsoft.com/office/drawing/2014/main" val="1523993970"/>
                  </a:ext>
                </a:extLst>
              </a:tr>
              <a:tr h="360000">
                <a:tc vMerge="1">
                  <a:txBody>
                    <a:bodyPr/>
                    <a:lstStyle/>
                    <a:p>
                      <a:pPr algn="ctr"/>
                      <a:endParaRPr kumimoji="1" lang="ja-JP" altLang="en-US" sz="1050" b="1" i="0" dirty="0">
                        <a:solidFill>
                          <a:schemeClr val="tx1"/>
                        </a:solidFill>
                        <a:latin typeface="+mn-ea"/>
                        <a:ea typeface="+mn-ea"/>
                      </a:endParaRPr>
                    </a:p>
                  </a:txBody>
                  <a:tcPr anchor="ctr"/>
                </a:tc>
                <a:tc gridSpan="4">
                  <a:txBody>
                    <a:bodyPr/>
                    <a:lstStyle/>
                    <a:p>
                      <a:pPr algn="l"/>
                      <a:r>
                        <a:rPr kumimoji="1" lang="ja-JP" altLang="en-US" sz="1050" b="0" dirty="0">
                          <a:solidFill>
                            <a:schemeClr val="tx1"/>
                          </a:solidFill>
                          <a:latin typeface="+mn-ea"/>
                          <a:ea typeface="+mn-ea"/>
                        </a:rPr>
                        <a:t>住所　〒</a:t>
                      </a:r>
                      <a:endParaRPr kumimoji="1" lang="en-US" altLang="ja-JP" sz="1050" b="0" dirty="0">
                        <a:solidFill>
                          <a:schemeClr val="tx1"/>
                        </a:solidFill>
                        <a:latin typeface="+mn-ea"/>
                        <a:ea typeface="+mn-ea"/>
                      </a:endParaRPr>
                    </a:p>
                    <a:p>
                      <a:pPr algn="l"/>
                      <a:endParaRPr kumimoji="1" lang="en-US" altLang="ja-JP" sz="1050" b="0" dirty="0">
                        <a:solidFill>
                          <a:schemeClr val="tx1"/>
                        </a:solidFill>
                        <a:latin typeface="+mn-ea"/>
                        <a:ea typeface="+mn-ea"/>
                      </a:endParaRPr>
                    </a:p>
                    <a:p>
                      <a:pPr algn="l"/>
                      <a:endParaRPr kumimoji="1" lang="ja-JP" altLang="en-US" sz="1050" b="0" dirty="0">
                        <a:solidFill>
                          <a:schemeClr val="tx1"/>
                        </a:solidFill>
                        <a:latin typeface="+mn-ea"/>
                        <a:ea typeface="+mn-ea"/>
                      </a:endParaRPr>
                    </a:p>
                  </a:txBody>
                  <a:tcPr anchor="ctr"/>
                </a:tc>
                <a:tc hMerge="1">
                  <a:txBody>
                    <a:bodyPr/>
                    <a:lstStyle/>
                    <a:p>
                      <a:endParaRPr kumimoji="1" lang="ja-JP" altLang="en-US" sz="1050" dirty="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6771077"/>
                  </a:ext>
                </a:extLst>
              </a:tr>
              <a:tr h="144000">
                <a:tc vMerge="1">
                  <a:txBody>
                    <a:bodyPr/>
                    <a:lstStyle/>
                    <a:p>
                      <a:pPr algn="ctr"/>
                      <a:endParaRPr kumimoji="1" lang="ja-JP" altLang="en-US" sz="1050" b="1" i="0" dirty="0">
                        <a:solidFill>
                          <a:schemeClr val="tx1"/>
                        </a:solidFill>
                        <a:latin typeface="+mn-ea"/>
                        <a:ea typeface="+mn-ea"/>
                      </a:endParaRPr>
                    </a:p>
                  </a:txBody>
                  <a:tcPr anchor="ctr"/>
                </a:tc>
                <a:tc>
                  <a:txBody>
                    <a:bodyPr/>
                    <a:lstStyle/>
                    <a:p>
                      <a:pPr algn="l"/>
                      <a:r>
                        <a:rPr kumimoji="1" lang="en-US" altLang="ja-JP" sz="1050" b="0" dirty="0">
                          <a:solidFill>
                            <a:schemeClr val="tx1"/>
                          </a:solidFill>
                          <a:latin typeface="+mn-ea"/>
                          <a:ea typeface="+mn-ea"/>
                        </a:rPr>
                        <a:t>TEL</a:t>
                      </a:r>
                      <a:endParaRPr kumimoji="1" lang="ja-JP" altLang="en-US" sz="1050" b="0" dirty="0">
                        <a:solidFill>
                          <a:schemeClr val="tx1"/>
                        </a:solidFill>
                        <a:latin typeface="+mn-ea"/>
                        <a:ea typeface="+mn-ea"/>
                      </a:endParaRPr>
                    </a:p>
                  </a:txBody>
                  <a:tcPr anchor="ctr"/>
                </a:tc>
                <a:tc gridSpan="3">
                  <a:txBody>
                    <a:bodyPr/>
                    <a:lstStyle/>
                    <a:p>
                      <a:r>
                        <a:rPr kumimoji="1" lang="en-US" altLang="ja-JP" sz="1050" dirty="0">
                          <a:latin typeface="+mn-ea"/>
                          <a:ea typeface="+mn-ea"/>
                        </a:rPr>
                        <a:t>FAX</a:t>
                      </a:r>
                      <a:endParaRPr kumimoji="1" lang="ja-JP" altLang="en-US" sz="1050" dirty="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48766602"/>
                  </a:ext>
                </a:extLst>
              </a:tr>
              <a:tr h="144000">
                <a:tc vMerge="1">
                  <a:txBody>
                    <a:bodyPr/>
                    <a:lstStyle/>
                    <a:p>
                      <a:pPr algn="ctr"/>
                      <a:endParaRPr kumimoji="1" lang="ja-JP" altLang="en-US" sz="600" b="0" i="0" dirty="0">
                        <a:solidFill>
                          <a:schemeClr val="tx1"/>
                        </a:solidFill>
                        <a:latin typeface="+mn-ea"/>
                        <a:ea typeface="+mn-ea"/>
                      </a:endParaRPr>
                    </a:p>
                  </a:txBody>
                  <a:tcPr anchor="ctr"/>
                </a:tc>
                <a:tc gridSpan="4">
                  <a:txBody>
                    <a:bodyPr/>
                    <a:lstStyle/>
                    <a:p>
                      <a:pPr algn="l"/>
                      <a:r>
                        <a:rPr kumimoji="1" lang="en-US" altLang="ja-JP" sz="1050" b="0" dirty="0">
                          <a:solidFill>
                            <a:schemeClr val="tx1"/>
                          </a:solidFill>
                          <a:latin typeface="+mn-ea"/>
                          <a:ea typeface="+mn-ea"/>
                        </a:rPr>
                        <a:t>E-mail</a:t>
                      </a:r>
                      <a:endParaRPr kumimoji="1" lang="ja-JP" altLang="en-US" sz="1050" b="0" dirty="0">
                        <a:solidFill>
                          <a:schemeClr val="tx1"/>
                        </a:solidFill>
                        <a:latin typeface="+mn-ea"/>
                        <a:ea typeface="+mn-ea"/>
                      </a:endParaRPr>
                    </a:p>
                  </a:txBody>
                  <a:tcPr anchor="ctr"/>
                </a:tc>
                <a:tc hMerge="1">
                  <a:txBody>
                    <a:bodyPr/>
                    <a:lstStyle/>
                    <a:p>
                      <a:endParaRPr kumimoji="1" lang="ja-JP" altLang="en-US" sz="1050" dirty="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30063241"/>
                  </a:ext>
                </a:extLst>
              </a:tr>
              <a:tr h="144000">
                <a:tc rowSpan="4">
                  <a:txBody>
                    <a:bodyPr/>
                    <a:lstStyle/>
                    <a:p>
                      <a:pPr algn="ctr"/>
                      <a:r>
                        <a:rPr kumimoji="1" lang="ja-JP" altLang="en-US" sz="1050" b="1" i="0" dirty="0">
                          <a:solidFill>
                            <a:schemeClr val="tx1"/>
                          </a:solidFill>
                          <a:latin typeface="+mn-ea"/>
                          <a:ea typeface="+mn-ea"/>
                        </a:rPr>
                        <a:t>出展料金請求送先</a:t>
                      </a:r>
                      <a:endParaRPr kumimoji="1" lang="en-US" altLang="ja-JP" sz="1050" b="1" i="0" dirty="0">
                        <a:solidFill>
                          <a:schemeClr val="tx1"/>
                        </a:solidFill>
                        <a:latin typeface="+mn-ea"/>
                        <a:ea typeface="+mn-ea"/>
                      </a:endParaRPr>
                    </a:p>
                    <a:p>
                      <a:pPr algn="ctr"/>
                      <a:r>
                        <a:rPr kumimoji="1" lang="en-US" altLang="ja-JP" sz="600" b="0" i="0" dirty="0">
                          <a:solidFill>
                            <a:schemeClr val="tx1"/>
                          </a:solidFill>
                          <a:latin typeface="+mn-ea"/>
                          <a:ea typeface="+mn-ea"/>
                        </a:rPr>
                        <a:t>※</a:t>
                      </a:r>
                      <a:r>
                        <a:rPr kumimoji="1" lang="ja-JP" altLang="en-US" sz="600" b="0" i="0" dirty="0">
                          <a:solidFill>
                            <a:schemeClr val="tx1"/>
                          </a:solidFill>
                          <a:latin typeface="+mn-ea"/>
                          <a:ea typeface="+mn-ea"/>
                        </a:rPr>
                        <a:t>上記と異なる場合のみ</a:t>
                      </a:r>
                      <a:endParaRPr kumimoji="1" lang="en-US" altLang="ja-JP" sz="600" b="0" i="0" dirty="0">
                        <a:solidFill>
                          <a:schemeClr val="tx1"/>
                        </a:solidFill>
                        <a:latin typeface="+mn-ea"/>
                        <a:ea typeface="+mn-ea"/>
                      </a:endParaRPr>
                    </a:p>
                    <a:p>
                      <a:pPr algn="ctr"/>
                      <a:r>
                        <a:rPr kumimoji="1" lang="ja-JP" altLang="en-US" sz="600" b="0" i="0" dirty="0">
                          <a:solidFill>
                            <a:schemeClr val="tx1"/>
                          </a:solidFill>
                          <a:latin typeface="+mn-ea"/>
                          <a:ea typeface="+mn-ea"/>
                        </a:rPr>
                        <a:t>記入ください。</a:t>
                      </a:r>
                    </a:p>
                  </a:txBody>
                  <a:tcPr anchor="ctr"/>
                </a:tc>
                <a:tc gridSpan="2">
                  <a:txBody>
                    <a:bodyPr/>
                    <a:lstStyle/>
                    <a:p>
                      <a:pPr algn="l"/>
                      <a:r>
                        <a:rPr kumimoji="1" lang="ja-JP" altLang="en-US" sz="1050" b="0" dirty="0">
                          <a:solidFill>
                            <a:schemeClr val="tx1"/>
                          </a:solidFill>
                          <a:latin typeface="+mn-ea"/>
                          <a:ea typeface="+mn-ea"/>
                        </a:rPr>
                        <a:t>社名／団体名</a:t>
                      </a:r>
                    </a:p>
                  </a:txBody>
                  <a:tcPr anchor="ctr"/>
                </a:tc>
                <a:tc hMerge="1">
                  <a:txBody>
                    <a:bodyPr/>
                    <a:lstStyle/>
                    <a:p>
                      <a:endParaRPr kumimoji="1" lang="ja-JP" altLang="en-US"/>
                    </a:p>
                  </a:txBody>
                  <a:tcPr/>
                </a:tc>
                <a:tc gridSpan="2">
                  <a:txBody>
                    <a:bodyPr/>
                    <a:lstStyle/>
                    <a:p>
                      <a:pPr algn="l"/>
                      <a:r>
                        <a:rPr kumimoji="1" lang="ja-JP" altLang="en-US" sz="1050" b="0" dirty="0">
                          <a:solidFill>
                            <a:schemeClr val="tx1"/>
                          </a:solidFill>
                          <a:latin typeface="+mn-ea"/>
                          <a:ea typeface="+mn-ea"/>
                        </a:rPr>
                        <a:t>請求書お宛名</a:t>
                      </a:r>
                    </a:p>
                  </a:txBody>
                  <a:tcPr anchor="ctr"/>
                </a:tc>
                <a:tc hMerge="1">
                  <a:txBody>
                    <a:bodyPr/>
                    <a:lstStyle/>
                    <a:p>
                      <a:endParaRPr kumimoji="1" lang="ja-JP" altLang="en-US"/>
                    </a:p>
                  </a:txBody>
                  <a:tcPr/>
                </a:tc>
                <a:extLst>
                  <a:ext uri="{0D108BD9-81ED-4DB2-BD59-A6C34878D82A}">
                    <a16:rowId xmlns:a16="http://schemas.microsoft.com/office/drawing/2014/main" val="976139989"/>
                  </a:ext>
                </a:extLst>
              </a:tr>
              <a:tr h="360000">
                <a:tc vMerge="1">
                  <a:txBody>
                    <a:bodyPr/>
                    <a:lstStyle/>
                    <a:p>
                      <a:pPr algn="ctr"/>
                      <a:endParaRPr kumimoji="1" lang="ja-JP" altLang="en-US" sz="600" b="0" i="0" dirty="0">
                        <a:solidFill>
                          <a:schemeClr val="tx1"/>
                        </a:solidFill>
                        <a:latin typeface="+mn-ea"/>
                        <a:ea typeface="+mn-ea"/>
                      </a:endParaRPr>
                    </a:p>
                  </a:txBody>
                  <a:tcPr anchor="ctr"/>
                </a:tc>
                <a:tc gridSpan="4">
                  <a:txBody>
                    <a:bodyPr/>
                    <a:lstStyle/>
                    <a:p>
                      <a:pPr algn="l"/>
                      <a:r>
                        <a:rPr kumimoji="1" lang="ja-JP" altLang="en-US" sz="1050" b="0" dirty="0">
                          <a:solidFill>
                            <a:schemeClr val="tx1"/>
                          </a:solidFill>
                          <a:latin typeface="+mn-ea"/>
                          <a:ea typeface="+mn-ea"/>
                        </a:rPr>
                        <a:t>住所　〒</a:t>
                      </a:r>
                      <a:endParaRPr kumimoji="1" lang="en-US" altLang="ja-JP" sz="1050" b="0" dirty="0">
                        <a:solidFill>
                          <a:schemeClr val="tx1"/>
                        </a:solidFill>
                        <a:latin typeface="+mn-ea"/>
                        <a:ea typeface="+mn-ea"/>
                      </a:endParaRPr>
                    </a:p>
                    <a:p>
                      <a:pPr algn="l"/>
                      <a:endParaRPr kumimoji="1" lang="en-US" altLang="ja-JP" sz="1050" b="0" dirty="0">
                        <a:solidFill>
                          <a:schemeClr val="tx1"/>
                        </a:solidFill>
                        <a:latin typeface="+mn-ea"/>
                        <a:ea typeface="+mn-ea"/>
                      </a:endParaRPr>
                    </a:p>
                    <a:p>
                      <a:pPr algn="l"/>
                      <a:endParaRPr kumimoji="1" lang="ja-JP" altLang="en-US" sz="1050" b="0" dirty="0">
                        <a:solidFill>
                          <a:schemeClr val="tx1"/>
                        </a:solidFill>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70271407"/>
                  </a:ext>
                </a:extLst>
              </a:tr>
              <a:tr h="144000">
                <a:tc vMerge="1">
                  <a:txBody>
                    <a:bodyPr/>
                    <a:lstStyle/>
                    <a:p>
                      <a:pPr algn="ctr"/>
                      <a:endParaRPr kumimoji="1" lang="ja-JP" altLang="en-US" sz="600" b="0" i="0" dirty="0">
                        <a:solidFill>
                          <a:schemeClr val="tx1"/>
                        </a:solidFill>
                        <a:latin typeface="+mn-ea"/>
                        <a:ea typeface="+mn-ea"/>
                      </a:endParaRPr>
                    </a:p>
                  </a:txBody>
                  <a:tcPr anchor="ctr"/>
                </a:tc>
                <a:tc gridSpan="2">
                  <a:txBody>
                    <a:bodyPr/>
                    <a:lstStyle/>
                    <a:p>
                      <a:pPr algn="l"/>
                      <a:r>
                        <a:rPr kumimoji="1" lang="ja-JP" altLang="en-US" sz="1050" b="0" dirty="0">
                          <a:solidFill>
                            <a:schemeClr val="tx1"/>
                          </a:solidFill>
                          <a:latin typeface="+mn-ea"/>
                          <a:ea typeface="+mn-ea"/>
                        </a:rPr>
                        <a:t>部署</a:t>
                      </a:r>
                    </a:p>
                  </a:txBody>
                  <a:tcPr anchor="ctr"/>
                </a:tc>
                <a:tc hMerge="1">
                  <a:txBody>
                    <a:bodyPr/>
                    <a:lstStyle/>
                    <a:p>
                      <a:r>
                        <a:rPr kumimoji="1" lang="ja-JP" altLang="en-US" sz="1050" b="0">
                          <a:solidFill>
                            <a:schemeClr val="tx1"/>
                          </a:solidFill>
                          <a:latin typeface="+mn-ea"/>
                          <a:ea typeface="+mn-ea"/>
                        </a:rPr>
                        <a:t>氏名</a:t>
                      </a:r>
                      <a:endParaRPr kumimoji="1" lang="ja-JP" altLang="en-US"/>
                    </a:p>
                  </a:txBody>
                  <a:tcPr anchor="ctr"/>
                </a:tc>
                <a:tc gridSpan="2">
                  <a:txBody>
                    <a:bodyPr/>
                    <a:lstStyle/>
                    <a:p>
                      <a:pPr algn="l"/>
                      <a:r>
                        <a:rPr kumimoji="1" lang="ja-JP" altLang="en-US" sz="1050" b="0" dirty="0">
                          <a:solidFill>
                            <a:schemeClr val="tx1"/>
                          </a:solidFill>
                          <a:latin typeface="+mn-ea"/>
                          <a:ea typeface="+mn-ea"/>
                        </a:rPr>
                        <a:t>氏名</a:t>
                      </a:r>
                    </a:p>
                  </a:txBody>
                  <a:tcPr anchor="ctr"/>
                </a:tc>
                <a:tc hMerge="1">
                  <a:txBody>
                    <a:bodyPr/>
                    <a:lstStyle/>
                    <a:p>
                      <a:endParaRPr kumimoji="1" lang="ja-JP" altLang="en-US"/>
                    </a:p>
                  </a:txBody>
                  <a:tcPr/>
                </a:tc>
                <a:extLst>
                  <a:ext uri="{0D108BD9-81ED-4DB2-BD59-A6C34878D82A}">
                    <a16:rowId xmlns:a16="http://schemas.microsoft.com/office/drawing/2014/main" val="1042335358"/>
                  </a:ext>
                </a:extLst>
              </a:tr>
              <a:tr h="144000">
                <a:tc vMerge="1">
                  <a:txBody>
                    <a:bodyPr/>
                    <a:lstStyle/>
                    <a:p>
                      <a:pPr algn="ctr"/>
                      <a:endParaRPr kumimoji="1" lang="ja-JP" altLang="en-US" sz="600" b="0" i="0" dirty="0">
                        <a:solidFill>
                          <a:schemeClr val="tx1"/>
                        </a:solidFill>
                        <a:latin typeface="+mn-ea"/>
                        <a:ea typeface="+mn-ea"/>
                      </a:endParaRPr>
                    </a:p>
                  </a:txBody>
                  <a:tcPr anchor="ctr"/>
                </a:tc>
                <a:tc>
                  <a:txBody>
                    <a:bodyPr/>
                    <a:lstStyle/>
                    <a:p>
                      <a:pPr algn="l"/>
                      <a:r>
                        <a:rPr kumimoji="1" lang="en-US" altLang="ja-JP" sz="1050" b="0" dirty="0">
                          <a:solidFill>
                            <a:schemeClr val="tx1"/>
                          </a:solidFill>
                          <a:latin typeface="+mn-ea"/>
                          <a:ea typeface="+mn-ea"/>
                        </a:rPr>
                        <a:t>TEL</a:t>
                      </a:r>
                      <a:endParaRPr kumimoji="1" lang="ja-JP" altLang="en-US" sz="1050" b="0" dirty="0">
                        <a:solidFill>
                          <a:schemeClr val="tx1"/>
                        </a:solidFill>
                        <a:latin typeface="+mn-ea"/>
                        <a:ea typeface="+mn-ea"/>
                      </a:endParaRPr>
                    </a:p>
                  </a:txBody>
                  <a:tcPr anchor="ctr"/>
                </a:tc>
                <a:tc gridSpan="3">
                  <a:txBody>
                    <a:bodyPr/>
                    <a:lstStyle/>
                    <a:p>
                      <a:r>
                        <a:rPr kumimoji="1" lang="en-US" altLang="ja-JP" sz="1050" dirty="0">
                          <a:latin typeface="+mn-ea"/>
                          <a:ea typeface="+mn-ea"/>
                        </a:rPr>
                        <a:t>FAX</a:t>
                      </a:r>
                      <a:endParaRPr kumimoji="1" lang="ja-JP" altLang="en-US" sz="1050" dirty="0">
                        <a:latin typeface="+mn-ea"/>
                        <a:ea typeface="+mn-ea"/>
                      </a:endParaRPr>
                    </a:p>
                  </a:txBody>
                  <a:tcPr anchor="ctr"/>
                </a:tc>
                <a:tc hMerge="1">
                  <a:txBody>
                    <a:bodyPr/>
                    <a:lstStyle/>
                    <a:p>
                      <a:pPr algn="l"/>
                      <a:endParaRPr kumimoji="1" lang="ja-JP" altLang="en-US" sz="1050" b="0" dirty="0">
                        <a:solidFill>
                          <a:schemeClr val="tx1"/>
                        </a:solidFill>
                        <a:latin typeface="+mn-ea"/>
                        <a:ea typeface="+mn-ea"/>
                      </a:endParaRPr>
                    </a:p>
                  </a:txBody>
                  <a:tcPr anchor="ctr"/>
                </a:tc>
                <a:tc hMerge="1">
                  <a:txBody>
                    <a:bodyPr/>
                    <a:lstStyle/>
                    <a:p>
                      <a:endParaRPr kumimoji="1" lang="ja-JP" altLang="en-US"/>
                    </a:p>
                  </a:txBody>
                  <a:tcPr/>
                </a:tc>
                <a:extLst>
                  <a:ext uri="{0D108BD9-81ED-4DB2-BD59-A6C34878D82A}">
                    <a16:rowId xmlns:a16="http://schemas.microsoft.com/office/drawing/2014/main" val="2607316053"/>
                  </a:ext>
                </a:extLst>
              </a:tr>
            </a:tbl>
          </a:graphicData>
        </a:graphic>
      </p:graphicFrame>
      <p:sp>
        <p:nvSpPr>
          <p:cNvPr id="37" name="楕円 36">
            <a:extLst>
              <a:ext uri="{FF2B5EF4-FFF2-40B4-BE49-F238E27FC236}">
                <a16:creationId xmlns:a16="http://schemas.microsoft.com/office/drawing/2014/main" id="{A17A8F79-E8C0-4C51-BD28-971C9F30C049}"/>
              </a:ext>
            </a:extLst>
          </p:cNvPr>
          <p:cNvSpPr/>
          <p:nvPr/>
        </p:nvSpPr>
        <p:spPr>
          <a:xfrm>
            <a:off x="5620214" y="2403579"/>
            <a:ext cx="682046" cy="682046"/>
          </a:xfrm>
          <a:prstGeom prst="ellipse">
            <a:avLst/>
          </a:prstGeom>
          <a:noFill/>
          <a:ln>
            <a:solidFill>
              <a:srgbClr val="000000">
                <a:alpha val="68000"/>
              </a:srgb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89B3E3FC-B9CB-45B9-9C18-DC74AB65575B}"/>
              </a:ext>
            </a:extLst>
          </p:cNvPr>
          <p:cNvSpPr txBox="1"/>
          <p:nvPr/>
        </p:nvSpPr>
        <p:spPr>
          <a:xfrm>
            <a:off x="5596196" y="2429965"/>
            <a:ext cx="739185" cy="738664"/>
          </a:xfrm>
          <a:prstGeom prst="rect">
            <a:avLst/>
          </a:prstGeom>
          <a:noFill/>
        </p:spPr>
        <p:txBody>
          <a:bodyPr wrap="square" rtlCol="0">
            <a:spAutoFit/>
          </a:bodyPr>
          <a:lstStyle/>
          <a:p>
            <a:pPr algn="ctr"/>
            <a:r>
              <a:rPr kumimoji="1" lang="ja-JP" altLang="en-US" sz="1050" dirty="0" smtClean="0">
                <a:solidFill>
                  <a:schemeClr val="bg2">
                    <a:lumMod val="75000"/>
                  </a:schemeClr>
                </a:solidFill>
              </a:rPr>
              <a:t>社印</a:t>
            </a:r>
            <a:endParaRPr kumimoji="1" lang="en-US" altLang="ja-JP" sz="1050" dirty="0" smtClean="0">
              <a:solidFill>
                <a:schemeClr val="bg2">
                  <a:lumMod val="75000"/>
                </a:schemeClr>
              </a:solidFill>
            </a:endParaRPr>
          </a:p>
          <a:p>
            <a:pPr algn="ctr"/>
            <a:r>
              <a:rPr kumimoji="1" lang="ja-JP" altLang="en-US" sz="1050" dirty="0" smtClean="0">
                <a:solidFill>
                  <a:schemeClr val="bg1">
                    <a:lumMod val="65000"/>
                  </a:schemeClr>
                </a:solidFill>
              </a:rPr>
              <a:t>または</a:t>
            </a:r>
            <a:endParaRPr kumimoji="1" lang="en-US" altLang="ja-JP" sz="1050" dirty="0" smtClean="0">
              <a:solidFill>
                <a:schemeClr val="bg1">
                  <a:lumMod val="65000"/>
                </a:schemeClr>
              </a:solidFill>
            </a:endParaRPr>
          </a:p>
          <a:p>
            <a:pPr algn="ctr"/>
            <a:r>
              <a:rPr kumimoji="1" lang="ja-JP" altLang="en-US" sz="1050" dirty="0" smtClean="0">
                <a:solidFill>
                  <a:schemeClr val="bg1">
                    <a:lumMod val="65000"/>
                  </a:schemeClr>
                </a:solidFill>
              </a:rPr>
              <a:t>代表者印</a:t>
            </a:r>
            <a:endParaRPr kumimoji="1" lang="en-US" altLang="ja-JP" sz="1050" dirty="0" smtClean="0">
              <a:solidFill>
                <a:schemeClr val="bg1">
                  <a:lumMod val="65000"/>
                </a:schemeClr>
              </a:solidFill>
            </a:endParaRPr>
          </a:p>
          <a:p>
            <a:pPr algn="ctr"/>
            <a:endParaRPr kumimoji="1" lang="ja-JP" altLang="en-US" sz="1050" dirty="0">
              <a:solidFill>
                <a:schemeClr val="bg2">
                  <a:lumMod val="75000"/>
                </a:schemeClr>
              </a:solidFill>
            </a:endParaRPr>
          </a:p>
        </p:txBody>
      </p:sp>
      <p:sp>
        <p:nvSpPr>
          <p:cNvPr id="44" name="テキスト ボックス 43">
            <a:extLst>
              <a:ext uri="{FF2B5EF4-FFF2-40B4-BE49-F238E27FC236}">
                <a16:creationId xmlns:a16="http://schemas.microsoft.com/office/drawing/2014/main" id="{26C02924-C495-4B5B-B353-73DE41AA5C28}"/>
              </a:ext>
            </a:extLst>
          </p:cNvPr>
          <p:cNvSpPr txBox="1"/>
          <p:nvPr/>
        </p:nvSpPr>
        <p:spPr>
          <a:xfrm>
            <a:off x="1570179" y="2604401"/>
            <a:ext cx="2967138" cy="184666"/>
          </a:xfrm>
          <a:prstGeom prst="rect">
            <a:avLst/>
          </a:prstGeom>
          <a:noFill/>
        </p:spPr>
        <p:txBody>
          <a:bodyPr wrap="square" rtlCol="0">
            <a:spAutoFit/>
          </a:bodyPr>
          <a:lstStyle/>
          <a:p>
            <a:r>
              <a:rPr kumimoji="1" lang="en-US" altLang="ja-JP" sz="600" dirty="0"/>
              <a:t>※</a:t>
            </a:r>
            <a:r>
              <a:rPr kumimoji="1" lang="ja-JP" altLang="en-US" sz="600" dirty="0"/>
              <a:t>共同出店者名はスラッシュ“／”でつないでご記入ください。</a:t>
            </a:r>
          </a:p>
        </p:txBody>
      </p:sp>
      <p:sp>
        <p:nvSpPr>
          <p:cNvPr id="2" name="テキスト ボックス 1">
            <a:extLst>
              <a:ext uri="{FF2B5EF4-FFF2-40B4-BE49-F238E27FC236}">
                <a16:creationId xmlns:a16="http://schemas.microsoft.com/office/drawing/2014/main" id="{13FA5BAE-3417-60E0-DD2B-C69DBBDCE225}"/>
              </a:ext>
            </a:extLst>
          </p:cNvPr>
          <p:cNvSpPr txBox="1"/>
          <p:nvPr/>
        </p:nvSpPr>
        <p:spPr>
          <a:xfrm>
            <a:off x="39414" y="508878"/>
            <a:ext cx="3789765" cy="261610"/>
          </a:xfrm>
          <a:prstGeom prst="rect">
            <a:avLst/>
          </a:prstGeom>
          <a:noFill/>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HINODE MARKET</a:t>
            </a:r>
            <a:r>
              <a:rPr kumimoji="1" lang="ja-JP" altLang="en-US" sz="1100" dirty="0">
                <a:latin typeface="メイリオ" panose="020B0604030504040204" pitchFamily="50" charset="-128"/>
                <a:ea typeface="メイリオ" panose="020B0604030504040204" pitchFamily="50" charset="-128"/>
              </a:rPr>
              <a:t>　事務局（株式会社エフエム滋賀 内）</a:t>
            </a:r>
            <a:endParaRPr kumimoji="1" lang="en-US" altLang="ja-JP" sz="1100"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29747B63-E9C4-BA8C-AA96-B585F00CCB2A}"/>
              </a:ext>
            </a:extLst>
          </p:cNvPr>
          <p:cNvSpPr txBox="1"/>
          <p:nvPr/>
        </p:nvSpPr>
        <p:spPr>
          <a:xfrm>
            <a:off x="4043723" y="118217"/>
            <a:ext cx="2663158" cy="1569660"/>
          </a:xfrm>
          <a:prstGeom prst="rect">
            <a:avLst/>
          </a:prstGeom>
          <a:noFill/>
        </p:spPr>
        <p:txBody>
          <a:bodyPr wrap="square" rtlCol="0">
            <a:spAutoFit/>
          </a:bodyPr>
          <a:lstStyle/>
          <a:p>
            <a:pPr algn="dist"/>
            <a:r>
              <a:rPr kumimoji="1" lang="en-US" altLang="ja-JP" sz="4800" b="1" dirty="0">
                <a:solidFill>
                  <a:srgbClr val="0E2C56"/>
                </a:solidFill>
              </a:rPr>
              <a:t>HINODE</a:t>
            </a:r>
          </a:p>
          <a:p>
            <a:pPr algn="dist"/>
            <a:r>
              <a:rPr kumimoji="1" lang="en-US" altLang="ja-JP" sz="4800" b="1" dirty="0">
                <a:solidFill>
                  <a:srgbClr val="0E2C56"/>
                </a:solidFill>
              </a:rPr>
              <a:t>MARKET</a:t>
            </a:r>
            <a:endParaRPr kumimoji="1" lang="ja-JP" altLang="en-US" sz="4800" b="1" dirty="0">
              <a:solidFill>
                <a:srgbClr val="0E2C56"/>
              </a:solidFill>
            </a:endParaRPr>
          </a:p>
        </p:txBody>
      </p:sp>
      <p:pic>
        <p:nvPicPr>
          <p:cNvPr id="5" name="Picture 2" descr="ナイフ フォーク アイコンイラスト／無料イラスト/フリー素材 ...">
            <a:extLst>
              <a:ext uri="{FF2B5EF4-FFF2-40B4-BE49-F238E27FC236}">
                <a16:creationId xmlns:a16="http://schemas.microsoft.com/office/drawing/2014/main" id="{BE5991A7-EC55-309B-979B-6C865AF7D23D}"/>
              </a:ext>
            </a:extLst>
          </p:cNvPr>
          <p:cNvPicPr>
            <a:picLocks noChangeAspect="1" noChangeArrowheads="1"/>
          </p:cNvPicPr>
          <p:nvPr/>
        </p:nvPicPr>
        <p:blipFill rotWithShape="1">
          <a:blip r:embed="rId2" cstate="hqprint">
            <a:extLst>
              <a:ext uri="{BEBA8EAE-BF5A-486C-A8C5-ECC9F3942E4B}">
                <a14:imgProps xmlns:a14="http://schemas.microsoft.com/office/drawing/2010/main">
                  <a14:imgLayer r:embed="rId3">
                    <a14:imgEffect>
                      <a14:backgroundRemoval t="10000" b="90000" l="10000" r="90000">
                        <a14:foregroundMark x1="38631" y1="36471" x2="38631" y2="40294"/>
                      </a14:backgroundRemoval>
                    </a14:imgEffect>
                  </a14:imgLayer>
                </a14:imgProps>
              </a:ext>
              <a:ext uri="{28A0092B-C50C-407E-A947-70E740481C1C}">
                <a14:useLocalDpi xmlns:a14="http://schemas.microsoft.com/office/drawing/2010/main" val="0"/>
              </a:ext>
            </a:extLst>
          </a:blip>
          <a:srcRect l="31358" t="8559" r="33266" b="9198"/>
          <a:stretch/>
        </p:blipFill>
        <p:spPr bwMode="auto">
          <a:xfrm>
            <a:off x="281954" y="1901589"/>
            <a:ext cx="144128" cy="251497"/>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1881F188-4E49-D7FA-C58B-89A4844428A5}"/>
              </a:ext>
            </a:extLst>
          </p:cNvPr>
          <p:cNvSpPr txBox="1"/>
          <p:nvPr/>
        </p:nvSpPr>
        <p:spPr>
          <a:xfrm>
            <a:off x="482016" y="7285963"/>
            <a:ext cx="4946754" cy="276999"/>
          </a:xfrm>
          <a:prstGeom prst="rect">
            <a:avLst/>
          </a:prstGeom>
          <a:noFill/>
        </p:spPr>
        <p:txBody>
          <a:bodyPr wrap="square" rtlCol="0">
            <a:spAutoFit/>
          </a:bodyPr>
          <a:lstStyle/>
          <a:p>
            <a:r>
              <a:rPr kumimoji="1" lang="ja-JP" altLang="en-US" sz="1200" b="1" dirty="0"/>
              <a:t>出展までのタイムスケジュール</a:t>
            </a:r>
          </a:p>
        </p:txBody>
      </p:sp>
      <p:cxnSp>
        <p:nvCxnSpPr>
          <p:cNvPr id="12" name="直線コネクタ 11">
            <a:extLst>
              <a:ext uri="{FF2B5EF4-FFF2-40B4-BE49-F238E27FC236}">
                <a16:creationId xmlns:a16="http://schemas.microsoft.com/office/drawing/2014/main" id="{D7F91A83-62FF-E7CD-1AF8-62DA5CF26442}"/>
              </a:ext>
            </a:extLst>
          </p:cNvPr>
          <p:cNvCxnSpPr>
            <a:cxnSpLocks/>
          </p:cNvCxnSpPr>
          <p:nvPr/>
        </p:nvCxnSpPr>
        <p:spPr>
          <a:xfrm>
            <a:off x="202352" y="7537460"/>
            <a:ext cx="6315517"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四角形: 角を丸くする 13">
            <a:extLst>
              <a:ext uri="{FF2B5EF4-FFF2-40B4-BE49-F238E27FC236}">
                <a16:creationId xmlns:a16="http://schemas.microsoft.com/office/drawing/2014/main" id="{D0DD558A-E1E1-718B-B6D7-0F3B0C709E9A}"/>
              </a:ext>
            </a:extLst>
          </p:cNvPr>
          <p:cNvSpPr/>
          <p:nvPr/>
        </p:nvSpPr>
        <p:spPr>
          <a:xfrm>
            <a:off x="189011" y="7622415"/>
            <a:ext cx="1412904" cy="783672"/>
          </a:xfrm>
          <a:prstGeom prst="roundRect">
            <a:avLst>
              <a:gd name="adj" fmla="val 2381"/>
            </a:avLst>
          </a:prstGeom>
          <a:solidFill>
            <a:srgbClr val="FFFF00"/>
          </a:solidFill>
          <a:ln>
            <a:solidFill>
              <a:srgbClr val="0E2C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E1889C17-0105-6F5C-EA2A-4334FB75E54C}"/>
              </a:ext>
            </a:extLst>
          </p:cNvPr>
          <p:cNvSpPr/>
          <p:nvPr/>
        </p:nvSpPr>
        <p:spPr>
          <a:xfrm>
            <a:off x="1874311" y="7622415"/>
            <a:ext cx="1412904" cy="783672"/>
          </a:xfrm>
          <a:prstGeom prst="roundRect">
            <a:avLst>
              <a:gd name="adj" fmla="val 2381"/>
            </a:avLst>
          </a:prstGeom>
          <a:solidFill>
            <a:srgbClr val="FFFF00"/>
          </a:solidFill>
          <a:ln>
            <a:solidFill>
              <a:srgbClr val="0E2C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F9CDEE43-2B38-378D-7514-4F5620A11AA1}"/>
              </a:ext>
            </a:extLst>
          </p:cNvPr>
          <p:cNvSpPr/>
          <p:nvPr/>
        </p:nvSpPr>
        <p:spPr>
          <a:xfrm>
            <a:off x="3559611" y="7622415"/>
            <a:ext cx="1412904" cy="783672"/>
          </a:xfrm>
          <a:prstGeom prst="roundRect">
            <a:avLst>
              <a:gd name="adj" fmla="val 2381"/>
            </a:avLst>
          </a:prstGeom>
          <a:solidFill>
            <a:srgbClr val="FFFF00"/>
          </a:solidFill>
          <a:ln>
            <a:solidFill>
              <a:srgbClr val="0E2C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FFFDEC27-F4A8-CCCD-7C8E-5E3D3B9A3C73}"/>
              </a:ext>
            </a:extLst>
          </p:cNvPr>
          <p:cNvSpPr/>
          <p:nvPr/>
        </p:nvSpPr>
        <p:spPr>
          <a:xfrm>
            <a:off x="5244911" y="7622415"/>
            <a:ext cx="1412904" cy="783672"/>
          </a:xfrm>
          <a:prstGeom prst="roundRect">
            <a:avLst>
              <a:gd name="adj" fmla="val 2381"/>
            </a:avLst>
          </a:prstGeom>
          <a:solidFill>
            <a:srgbClr val="FFFF00"/>
          </a:solidFill>
          <a:ln>
            <a:solidFill>
              <a:srgbClr val="0E2C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二等辺三角形 20">
            <a:extLst>
              <a:ext uri="{FF2B5EF4-FFF2-40B4-BE49-F238E27FC236}">
                <a16:creationId xmlns:a16="http://schemas.microsoft.com/office/drawing/2014/main" id="{8221BD8A-ACA2-B6BC-3536-7C98FC09F3E3}"/>
              </a:ext>
            </a:extLst>
          </p:cNvPr>
          <p:cNvSpPr/>
          <p:nvPr/>
        </p:nvSpPr>
        <p:spPr>
          <a:xfrm rot="5400000">
            <a:off x="1617440" y="7950010"/>
            <a:ext cx="241346" cy="131716"/>
          </a:xfrm>
          <a:prstGeom prst="triangle">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二等辺三角形 21">
            <a:extLst>
              <a:ext uri="{FF2B5EF4-FFF2-40B4-BE49-F238E27FC236}">
                <a16:creationId xmlns:a16="http://schemas.microsoft.com/office/drawing/2014/main" id="{E2DE0643-0B67-04E5-13B9-B3A753EA0755}"/>
              </a:ext>
            </a:extLst>
          </p:cNvPr>
          <p:cNvSpPr/>
          <p:nvPr/>
        </p:nvSpPr>
        <p:spPr>
          <a:xfrm rot="5400000">
            <a:off x="4988040" y="7950010"/>
            <a:ext cx="241346" cy="131716"/>
          </a:xfrm>
          <a:prstGeom prst="triangle">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二等辺三角形 22">
            <a:extLst>
              <a:ext uri="{FF2B5EF4-FFF2-40B4-BE49-F238E27FC236}">
                <a16:creationId xmlns:a16="http://schemas.microsoft.com/office/drawing/2014/main" id="{F315260F-A810-BF74-E0AB-AFFC759C499F}"/>
              </a:ext>
            </a:extLst>
          </p:cNvPr>
          <p:cNvSpPr/>
          <p:nvPr/>
        </p:nvSpPr>
        <p:spPr>
          <a:xfrm rot="5400000">
            <a:off x="3302740" y="7942141"/>
            <a:ext cx="241346" cy="131716"/>
          </a:xfrm>
          <a:prstGeom prst="triangle">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84CF1459-02EF-C8BE-2325-55633EB32F78}"/>
              </a:ext>
            </a:extLst>
          </p:cNvPr>
          <p:cNvSpPr txBox="1"/>
          <p:nvPr/>
        </p:nvSpPr>
        <p:spPr>
          <a:xfrm>
            <a:off x="195681" y="7715611"/>
            <a:ext cx="1399563" cy="584775"/>
          </a:xfrm>
          <a:prstGeom prst="rect">
            <a:avLst/>
          </a:prstGeom>
          <a:noFill/>
        </p:spPr>
        <p:txBody>
          <a:bodyPr wrap="square" rtlCol="0">
            <a:spAutoFit/>
          </a:bodyPr>
          <a:lstStyle/>
          <a:p>
            <a:pPr algn="ctr"/>
            <a:r>
              <a:rPr kumimoji="1" lang="en-US" altLang="ja-JP" sz="1600" b="1" dirty="0" smtClean="0">
                <a:highlight>
                  <a:srgbClr val="FFFF00"/>
                </a:highlight>
                <a:latin typeface="+mn-ea"/>
              </a:rPr>
              <a:t>10</a:t>
            </a:r>
            <a:r>
              <a:rPr kumimoji="1" lang="ja-JP" altLang="en-US" sz="1600" b="1" dirty="0" smtClean="0">
                <a:highlight>
                  <a:srgbClr val="FFFF00"/>
                </a:highlight>
                <a:latin typeface="+mn-ea"/>
              </a:rPr>
              <a:t>月</a:t>
            </a:r>
            <a:r>
              <a:rPr kumimoji="1" lang="en-US" altLang="ja-JP" sz="1600" b="1" dirty="0" smtClean="0">
                <a:highlight>
                  <a:srgbClr val="FFFF00"/>
                </a:highlight>
                <a:latin typeface="+mn-ea"/>
              </a:rPr>
              <a:t>1</a:t>
            </a:r>
            <a:r>
              <a:rPr kumimoji="1" lang="en-US" altLang="ja-JP" sz="1600" b="1" dirty="0">
                <a:highlight>
                  <a:srgbClr val="FFFF00"/>
                </a:highlight>
                <a:latin typeface="+mn-ea"/>
              </a:rPr>
              <a:t>1</a:t>
            </a:r>
            <a:r>
              <a:rPr kumimoji="1" lang="ja-JP" altLang="en-US" sz="1600" b="1" dirty="0" smtClean="0">
                <a:highlight>
                  <a:srgbClr val="FFFF00"/>
                </a:highlight>
                <a:latin typeface="+mn-ea"/>
              </a:rPr>
              <a:t>日</a:t>
            </a:r>
            <a:endParaRPr kumimoji="1" lang="en-US" altLang="ja-JP" sz="1600" b="1" dirty="0">
              <a:highlight>
                <a:srgbClr val="FFFF00"/>
              </a:highlight>
              <a:latin typeface="+mn-ea"/>
            </a:endParaRPr>
          </a:p>
          <a:p>
            <a:pPr algn="ctr"/>
            <a:r>
              <a:rPr kumimoji="1" lang="ja-JP" altLang="en-US" sz="1600" b="1" dirty="0">
                <a:highlight>
                  <a:srgbClr val="FFFF00"/>
                </a:highlight>
                <a:latin typeface="+mn-ea"/>
              </a:rPr>
              <a:t>申込締切</a:t>
            </a:r>
            <a:endParaRPr kumimoji="1" lang="en-US" altLang="ja-JP" sz="1600" b="1" dirty="0">
              <a:highlight>
                <a:srgbClr val="FFFF00"/>
              </a:highlight>
              <a:latin typeface="+mn-ea"/>
            </a:endParaRPr>
          </a:p>
        </p:txBody>
      </p:sp>
      <p:sp>
        <p:nvSpPr>
          <p:cNvPr id="25" name="テキスト ボックス 24">
            <a:extLst>
              <a:ext uri="{FF2B5EF4-FFF2-40B4-BE49-F238E27FC236}">
                <a16:creationId xmlns:a16="http://schemas.microsoft.com/office/drawing/2014/main" id="{267723E5-2E4A-9EBB-989D-43CA132AB45E}"/>
              </a:ext>
            </a:extLst>
          </p:cNvPr>
          <p:cNvSpPr txBox="1"/>
          <p:nvPr/>
        </p:nvSpPr>
        <p:spPr>
          <a:xfrm>
            <a:off x="1880981" y="7668039"/>
            <a:ext cx="1399563" cy="707886"/>
          </a:xfrm>
          <a:prstGeom prst="rect">
            <a:avLst/>
          </a:prstGeom>
          <a:noFill/>
        </p:spPr>
        <p:txBody>
          <a:bodyPr wrap="square" rtlCol="0">
            <a:spAutoFit/>
          </a:bodyPr>
          <a:lstStyle/>
          <a:p>
            <a:pPr algn="ctr"/>
            <a:r>
              <a:rPr kumimoji="1" lang="en-US" altLang="ja-JP" sz="1600" b="1" dirty="0">
                <a:highlight>
                  <a:srgbClr val="FFFF00"/>
                </a:highlight>
                <a:latin typeface="+mn-ea"/>
              </a:rPr>
              <a:t>10</a:t>
            </a:r>
            <a:r>
              <a:rPr kumimoji="1" lang="ja-JP" altLang="en-US" sz="1600" b="1" dirty="0">
                <a:highlight>
                  <a:srgbClr val="FFFF00"/>
                </a:highlight>
                <a:latin typeface="+mn-ea"/>
              </a:rPr>
              <a:t>月</a:t>
            </a:r>
            <a:r>
              <a:rPr kumimoji="1" lang="en-US" altLang="ja-JP" sz="1600" b="1" dirty="0">
                <a:highlight>
                  <a:srgbClr val="FFFF00"/>
                </a:highlight>
                <a:latin typeface="+mn-ea"/>
              </a:rPr>
              <a:t>18</a:t>
            </a:r>
            <a:r>
              <a:rPr kumimoji="1" lang="ja-JP" altLang="en-US" sz="1600" b="1" dirty="0">
                <a:highlight>
                  <a:srgbClr val="FFFF00"/>
                </a:highlight>
                <a:latin typeface="+mn-ea"/>
              </a:rPr>
              <a:t>日</a:t>
            </a:r>
            <a:endParaRPr kumimoji="1" lang="en-US" altLang="ja-JP" sz="1600" b="1" dirty="0">
              <a:highlight>
                <a:srgbClr val="FFFF00"/>
              </a:highlight>
              <a:latin typeface="+mn-ea"/>
            </a:endParaRPr>
          </a:p>
          <a:p>
            <a:pPr algn="ctr"/>
            <a:r>
              <a:rPr kumimoji="1" lang="ja-JP" altLang="en-US" sz="1200" b="1" dirty="0">
                <a:highlight>
                  <a:srgbClr val="FFFF00"/>
                </a:highlight>
                <a:latin typeface="+mn-ea"/>
              </a:rPr>
              <a:t>出展マニュアル</a:t>
            </a:r>
            <a:endParaRPr kumimoji="1" lang="en-US" altLang="ja-JP" sz="1200" b="1" dirty="0">
              <a:highlight>
                <a:srgbClr val="FFFF00"/>
              </a:highlight>
              <a:latin typeface="+mn-ea"/>
            </a:endParaRPr>
          </a:p>
          <a:p>
            <a:pPr algn="ctr"/>
            <a:r>
              <a:rPr kumimoji="1" lang="ja-JP" altLang="en-US" sz="1200" b="1" dirty="0">
                <a:highlight>
                  <a:srgbClr val="FFFF00"/>
                </a:highlight>
                <a:latin typeface="+mn-ea"/>
              </a:rPr>
              <a:t>送付</a:t>
            </a:r>
            <a:endParaRPr kumimoji="1" lang="en-US" altLang="ja-JP" sz="1200" b="1" dirty="0">
              <a:highlight>
                <a:srgbClr val="FFFF00"/>
              </a:highlight>
              <a:latin typeface="+mn-ea"/>
            </a:endParaRPr>
          </a:p>
        </p:txBody>
      </p:sp>
      <p:sp>
        <p:nvSpPr>
          <p:cNvPr id="26" name="テキスト ボックス 25">
            <a:extLst>
              <a:ext uri="{FF2B5EF4-FFF2-40B4-BE49-F238E27FC236}">
                <a16:creationId xmlns:a16="http://schemas.microsoft.com/office/drawing/2014/main" id="{D6A5AFEB-5055-FDC4-8A7E-7D3E99F7046F}"/>
              </a:ext>
            </a:extLst>
          </p:cNvPr>
          <p:cNvSpPr txBox="1"/>
          <p:nvPr/>
        </p:nvSpPr>
        <p:spPr>
          <a:xfrm>
            <a:off x="5258252" y="7763301"/>
            <a:ext cx="1399563" cy="553998"/>
          </a:xfrm>
          <a:prstGeom prst="rect">
            <a:avLst/>
          </a:prstGeom>
          <a:noFill/>
        </p:spPr>
        <p:txBody>
          <a:bodyPr wrap="square" rtlCol="0">
            <a:spAutoFit/>
          </a:bodyPr>
          <a:lstStyle/>
          <a:p>
            <a:pPr algn="ctr"/>
            <a:r>
              <a:rPr kumimoji="1" lang="ja-JP" altLang="en-US" sz="1400" b="1" dirty="0">
                <a:latin typeface="+mn-ea"/>
              </a:rPr>
              <a:t>イベント当日</a:t>
            </a:r>
            <a:endParaRPr kumimoji="1" lang="en-US" altLang="ja-JP" sz="1400" b="1" dirty="0">
              <a:latin typeface="+mn-ea"/>
            </a:endParaRPr>
          </a:p>
          <a:p>
            <a:pPr algn="ctr"/>
            <a:r>
              <a:rPr kumimoji="1" lang="ja-JP" altLang="en-US" sz="1600" b="1" dirty="0">
                <a:latin typeface="+mn-ea"/>
              </a:rPr>
              <a:t>出展料支払</a:t>
            </a:r>
            <a:endParaRPr kumimoji="1" lang="en-US" altLang="ja-JP" sz="1600" b="1" dirty="0">
              <a:latin typeface="+mn-ea"/>
            </a:endParaRPr>
          </a:p>
        </p:txBody>
      </p:sp>
      <p:sp>
        <p:nvSpPr>
          <p:cNvPr id="27" name="テキスト ボックス 26">
            <a:extLst>
              <a:ext uri="{FF2B5EF4-FFF2-40B4-BE49-F238E27FC236}">
                <a16:creationId xmlns:a16="http://schemas.microsoft.com/office/drawing/2014/main" id="{7BA32D77-9176-6039-6067-339519996BF2}"/>
              </a:ext>
            </a:extLst>
          </p:cNvPr>
          <p:cNvSpPr txBox="1"/>
          <p:nvPr/>
        </p:nvSpPr>
        <p:spPr>
          <a:xfrm>
            <a:off x="3525247" y="7754082"/>
            <a:ext cx="1535056" cy="507831"/>
          </a:xfrm>
          <a:prstGeom prst="rect">
            <a:avLst/>
          </a:prstGeom>
          <a:noFill/>
        </p:spPr>
        <p:txBody>
          <a:bodyPr wrap="square" rtlCol="0">
            <a:spAutoFit/>
          </a:bodyPr>
          <a:lstStyle/>
          <a:p>
            <a:r>
              <a:rPr kumimoji="1" lang="en-US" altLang="ja-JP" sz="900" b="1" dirty="0">
                <a:highlight>
                  <a:srgbClr val="FFFF00"/>
                </a:highlight>
                <a:latin typeface="+mn-ea"/>
              </a:rPr>
              <a:t>【</a:t>
            </a:r>
            <a:r>
              <a:rPr kumimoji="1" lang="ja-JP" altLang="en-US" sz="900" b="1" dirty="0">
                <a:highlight>
                  <a:srgbClr val="FFFF00"/>
                </a:highlight>
                <a:latin typeface="+mn-ea"/>
              </a:rPr>
              <a:t>搬入</a:t>
            </a:r>
            <a:r>
              <a:rPr kumimoji="1" lang="en-US" altLang="ja-JP" sz="900" b="1" dirty="0">
                <a:highlight>
                  <a:srgbClr val="FFFF00"/>
                </a:highlight>
                <a:latin typeface="+mn-ea"/>
              </a:rPr>
              <a:t>】11</a:t>
            </a:r>
            <a:r>
              <a:rPr kumimoji="1" lang="ja-JP" altLang="en-US" sz="900" b="1" dirty="0">
                <a:highlight>
                  <a:srgbClr val="FFFF00"/>
                </a:highlight>
                <a:latin typeface="+mn-ea"/>
              </a:rPr>
              <a:t>月</a:t>
            </a:r>
            <a:r>
              <a:rPr kumimoji="1" lang="en-US" altLang="ja-JP" sz="900" b="1" dirty="0">
                <a:highlight>
                  <a:srgbClr val="FFFF00"/>
                </a:highlight>
                <a:latin typeface="+mn-ea"/>
              </a:rPr>
              <a:t>5</a:t>
            </a:r>
            <a:r>
              <a:rPr kumimoji="1" lang="ja-JP" altLang="en-US" sz="900" b="1" dirty="0">
                <a:highlight>
                  <a:srgbClr val="FFFF00"/>
                </a:highlight>
                <a:latin typeface="+mn-ea"/>
              </a:rPr>
              <a:t>日 </a:t>
            </a:r>
            <a:r>
              <a:rPr kumimoji="1" lang="en-US" altLang="ja-JP" sz="900" b="1" dirty="0">
                <a:highlight>
                  <a:srgbClr val="FFFF00"/>
                </a:highlight>
                <a:latin typeface="+mn-ea"/>
              </a:rPr>
              <a:t>8:30</a:t>
            </a:r>
            <a:r>
              <a:rPr kumimoji="1" lang="ja-JP" altLang="en-US" sz="900" b="1" dirty="0">
                <a:highlight>
                  <a:srgbClr val="FFFF00"/>
                </a:highlight>
                <a:latin typeface="+mn-ea"/>
              </a:rPr>
              <a:t>～</a:t>
            </a:r>
            <a:endParaRPr kumimoji="1" lang="en-US" altLang="ja-JP" sz="900" b="1" dirty="0">
              <a:highlight>
                <a:srgbClr val="FFFF00"/>
              </a:highlight>
              <a:latin typeface="+mn-ea"/>
            </a:endParaRPr>
          </a:p>
          <a:p>
            <a:r>
              <a:rPr kumimoji="1" lang="en-US" altLang="ja-JP" sz="900" b="1" dirty="0">
                <a:highlight>
                  <a:srgbClr val="FFFF00"/>
                </a:highlight>
                <a:latin typeface="+mn-ea"/>
              </a:rPr>
              <a:t>【</a:t>
            </a:r>
            <a:r>
              <a:rPr kumimoji="1" lang="ja-JP" altLang="en-US" sz="900" b="1" dirty="0">
                <a:highlight>
                  <a:srgbClr val="FFFF00"/>
                </a:highlight>
                <a:latin typeface="+mn-ea"/>
              </a:rPr>
              <a:t>実施</a:t>
            </a:r>
            <a:r>
              <a:rPr kumimoji="1" lang="en-US" altLang="ja-JP" sz="900" b="1" dirty="0">
                <a:highlight>
                  <a:srgbClr val="FFFF00"/>
                </a:highlight>
                <a:latin typeface="+mn-ea"/>
              </a:rPr>
              <a:t>】11</a:t>
            </a:r>
            <a:r>
              <a:rPr kumimoji="1" lang="ja-JP" altLang="en-US" sz="900" b="1" dirty="0">
                <a:highlight>
                  <a:srgbClr val="FFFF00"/>
                </a:highlight>
                <a:latin typeface="+mn-ea"/>
              </a:rPr>
              <a:t>月</a:t>
            </a:r>
            <a:r>
              <a:rPr kumimoji="1" lang="en-US" altLang="ja-JP" sz="900" b="1" dirty="0">
                <a:highlight>
                  <a:srgbClr val="FFFF00"/>
                </a:highlight>
                <a:latin typeface="+mn-ea"/>
              </a:rPr>
              <a:t>5</a:t>
            </a:r>
            <a:r>
              <a:rPr kumimoji="1" lang="ja-JP" altLang="en-US" sz="900" b="1" dirty="0">
                <a:highlight>
                  <a:srgbClr val="FFFF00"/>
                </a:highlight>
                <a:latin typeface="+mn-ea"/>
              </a:rPr>
              <a:t>日</a:t>
            </a:r>
            <a:r>
              <a:rPr kumimoji="1" lang="en-US" altLang="ja-JP" sz="900" b="1" dirty="0">
                <a:highlight>
                  <a:srgbClr val="FFFF00"/>
                </a:highlight>
                <a:latin typeface="+mn-ea"/>
              </a:rPr>
              <a:t>10:30</a:t>
            </a:r>
            <a:r>
              <a:rPr kumimoji="1" lang="ja-JP" altLang="en-US" sz="900" b="1" dirty="0">
                <a:highlight>
                  <a:srgbClr val="FFFF00"/>
                </a:highlight>
                <a:latin typeface="+mn-ea"/>
              </a:rPr>
              <a:t>～</a:t>
            </a:r>
            <a:endParaRPr kumimoji="1" lang="en-US" altLang="ja-JP" sz="900" b="1" dirty="0">
              <a:highlight>
                <a:srgbClr val="FFFF00"/>
              </a:highlight>
              <a:latin typeface="+mn-ea"/>
            </a:endParaRPr>
          </a:p>
          <a:p>
            <a:r>
              <a:rPr kumimoji="1" lang="en-US" altLang="ja-JP" sz="900" b="1" dirty="0">
                <a:highlight>
                  <a:srgbClr val="FFFF00"/>
                </a:highlight>
                <a:latin typeface="+mn-ea"/>
              </a:rPr>
              <a:t>【</a:t>
            </a:r>
            <a:r>
              <a:rPr kumimoji="1" lang="ja-JP" altLang="en-US" sz="900" b="1" dirty="0">
                <a:highlight>
                  <a:srgbClr val="FFFF00"/>
                </a:highlight>
                <a:latin typeface="+mn-ea"/>
              </a:rPr>
              <a:t>撤収</a:t>
            </a:r>
            <a:r>
              <a:rPr kumimoji="1" lang="en-US" altLang="ja-JP" sz="900" b="1" dirty="0">
                <a:highlight>
                  <a:srgbClr val="FFFF00"/>
                </a:highlight>
                <a:latin typeface="+mn-ea"/>
              </a:rPr>
              <a:t>】11</a:t>
            </a:r>
            <a:r>
              <a:rPr kumimoji="1" lang="ja-JP" altLang="en-US" sz="900" b="1" dirty="0">
                <a:highlight>
                  <a:srgbClr val="FFFF00"/>
                </a:highlight>
                <a:latin typeface="+mn-ea"/>
              </a:rPr>
              <a:t>月</a:t>
            </a:r>
            <a:r>
              <a:rPr kumimoji="1" lang="en-US" altLang="ja-JP" sz="900" b="1" dirty="0">
                <a:highlight>
                  <a:srgbClr val="FFFF00"/>
                </a:highlight>
                <a:latin typeface="+mn-ea"/>
              </a:rPr>
              <a:t>5</a:t>
            </a:r>
            <a:r>
              <a:rPr kumimoji="1" lang="ja-JP" altLang="en-US" sz="900" b="1" dirty="0">
                <a:highlight>
                  <a:srgbClr val="FFFF00"/>
                </a:highlight>
                <a:latin typeface="+mn-ea"/>
              </a:rPr>
              <a:t>日</a:t>
            </a:r>
            <a:r>
              <a:rPr kumimoji="1" lang="en-US" altLang="ja-JP" sz="900" b="1" dirty="0">
                <a:highlight>
                  <a:srgbClr val="FFFF00"/>
                </a:highlight>
                <a:latin typeface="+mn-ea"/>
              </a:rPr>
              <a:t>16:00</a:t>
            </a:r>
            <a:r>
              <a:rPr kumimoji="1" lang="ja-JP" altLang="en-US" sz="900" b="1" dirty="0">
                <a:highlight>
                  <a:srgbClr val="FFFF00"/>
                </a:highlight>
                <a:latin typeface="+mn-ea"/>
              </a:rPr>
              <a:t>～</a:t>
            </a:r>
            <a:endParaRPr kumimoji="1" lang="en-US" altLang="ja-JP" sz="900" b="1" dirty="0">
              <a:highlight>
                <a:srgbClr val="FFFF00"/>
              </a:highlight>
              <a:latin typeface="+mn-ea"/>
            </a:endParaRPr>
          </a:p>
        </p:txBody>
      </p:sp>
      <p:pic>
        <p:nvPicPr>
          <p:cNvPr id="28" name="Picture 2" descr="ナイフ フォーク アイコンイラスト／無料イラスト/フリー素材 ...">
            <a:extLst>
              <a:ext uri="{FF2B5EF4-FFF2-40B4-BE49-F238E27FC236}">
                <a16:creationId xmlns:a16="http://schemas.microsoft.com/office/drawing/2014/main" id="{011B8432-D5B6-A3C0-C479-109FA51F4A4D}"/>
              </a:ext>
            </a:extLst>
          </p:cNvPr>
          <p:cNvPicPr>
            <a:picLocks noChangeAspect="1" noChangeArrowheads="1"/>
          </p:cNvPicPr>
          <p:nvPr/>
        </p:nvPicPr>
        <p:blipFill rotWithShape="1">
          <a:blip r:embed="rId2" cstate="hqprint">
            <a:extLst>
              <a:ext uri="{BEBA8EAE-BF5A-486C-A8C5-ECC9F3942E4B}">
                <a14:imgProps xmlns:a14="http://schemas.microsoft.com/office/drawing/2010/main">
                  <a14:imgLayer r:embed="rId3">
                    <a14:imgEffect>
                      <a14:backgroundRemoval t="10000" b="90000" l="10000" r="90000">
                        <a14:foregroundMark x1="38631" y1="36471" x2="38631" y2="40294"/>
                      </a14:backgroundRemoval>
                    </a14:imgEffect>
                  </a14:imgLayer>
                </a14:imgProps>
              </a:ext>
              <a:ext uri="{28A0092B-C50C-407E-A947-70E740481C1C}">
                <a14:useLocalDpi xmlns:a14="http://schemas.microsoft.com/office/drawing/2010/main" val="0"/>
              </a:ext>
            </a:extLst>
          </a:blip>
          <a:srcRect l="31358" t="8559" r="33266" b="9198"/>
          <a:stretch/>
        </p:blipFill>
        <p:spPr bwMode="auto">
          <a:xfrm>
            <a:off x="286896" y="7284605"/>
            <a:ext cx="144128" cy="251497"/>
          </a:xfrm>
          <a:prstGeom prst="rect">
            <a:avLst/>
          </a:prstGeom>
          <a:noFill/>
          <a:extLst>
            <a:ext uri="{909E8E84-426E-40DD-AFC4-6F175D3DCCD1}">
              <a14:hiddenFill xmlns:a14="http://schemas.microsoft.com/office/drawing/2010/main">
                <a:solidFill>
                  <a:srgbClr val="FFFFFF"/>
                </a:solidFill>
              </a14:hiddenFill>
            </a:ext>
          </a:extLst>
        </p:spPr>
      </p:pic>
      <p:sp>
        <p:nvSpPr>
          <p:cNvPr id="29" name="テキスト ボックス 28">
            <a:extLst>
              <a:ext uri="{FF2B5EF4-FFF2-40B4-BE49-F238E27FC236}">
                <a16:creationId xmlns:a16="http://schemas.microsoft.com/office/drawing/2014/main" id="{112EAE57-B9D8-9E31-C222-4BE9FA8FFB49}"/>
              </a:ext>
            </a:extLst>
          </p:cNvPr>
          <p:cNvSpPr txBox="1"/>
          <p:nvPr/>
        </p:nvSpPr>
        <p:spPr>
          <a:xfrm>
            <a:off x="145466" y="9081809"/>
            <a:ext cx="1326874" cy="400110"/>
          </a:xfrm>
          <a:prstGeom prst="rect">
            <a:avLst/>
          </a:prstGeom>
          <a:noFill/>
        </p:spPr>
        <p:txBody>
          <a:bodyPr wrap="square" rtlCol="0">
            <a:spAutoFit/>
          </a:bodyPr>
          <a:lstStyle/>
          <a:p>
            <a:pPr algn="ctr"/>
            <a:r>
              <a:rPr kumimoji="1" lang="ja-JP" altLang="en-US" sz="1000" dirty="0"/>
              <a:t>本件に関する</a:t>
            </a:r>
            <a:endParaRPr kumimoji="1" lang="en-US" altLang="ja-JP" sz="1000" dirty="0"/>
          </a:p>
          <a:p>
            <a:pPr algn="ctr"/>
            <a:r>
              <a:rPr kumimoji="1" lang="ja-JP" altLang="en-US" sz="1000" dirty="0"/>
              <a:t>お問い合わせ先</a:t>
            </a:r>
          </a:p>
        </p:txBody>
      </p:sp>
      <p:sp>
        <p:nvSpPr>
          <p:cNvPr id="30" name="四角形: 角を丸くする 29">
            <a:extLst>
              <a:ext uri="{FF2B5EF4-FFF2-40B4-BE49-F238E27FC236}">
                <a16:creationId xmlns:a16="http://schemas.microsoft.com/office/drawing/2014/main" id="{B20AB272-742F-6E9F-3D94-D7AA087791D2}"/>
              </a:ext>
            </a:extLst>
          </p:cNvPr>
          <p:cNvSpPr/>
          <p:nvPr/>
        </p:nvSpPr>
        <p:spPr>
          <a:xfrm>
            <a:off x="1573600" y="8851027"/>
            <a:ext cx="5142353" cy="400110"/>
          </a:xfrm>
          <a:prstGeom prst="roundRect">
            <a:avLst>
              <a:gd name="adj" fmla="val 155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C5E17C27-5B95-D56C-0520-AAB3820717AC}"/>
              </a:ext>
            </a:extLst>
          </p:cNvPr>
          <p:cNvSpPr txBox="1"/>
          <p:nvPr/>
        </p:nvSpPr>
        <p:spPr>
          <a:xfrm>
            <a:off x="1573603" y="8812715"/>
            <a:ext cx="4947687" cy="461665"/>
          </a:xfrm>
          <a:prstGeom prst="rect">
            <a:avLst/>
          </a:prstGeom>
          <a:noFill/>
        </p:spPr>
        <p:txBody>
          <a:bodyPr wrap="square" rtlCol="0">
            <a:spAutoFit/>
          </a:bodyPr>
          <a:lstStyle/>
          <a:p>
            <a:r>
              <a:rPr kumimoji="1" lang="en-US" altLang="ja-JP" sz="800" b="1" dirty="0"/>
              <a:t>HINODE MARKET</a:t>
            </a:r>
            <a:r>
              <a:rPr kumimoji="1" lang="ja-JP" altLang="en-US" sz="800" b="1" dirty="0"/>
              <a:t> 実行委員会申込窓口（株式会社エフエム滋賀内）</a:t>
            </a:r>
            <a:endParaRPr kumimoji="1" lang="en-US" altLang="ja-JP" sz="800" b="1" dirty="0"/>
          </a:p>
          <a:p>
            <a:r>
              <a:rPr kumimoji="1" lang="en-US" altLang="ja-JP" sz="800" b="1" dirty="0"/>
              <a:t>TEL:077-527-0814</a:t>
            </a:r>
            <a:r>
              <a:rPr kumimoji="1" lang="ja-JP" altLang="en-US" sz="800" b="1" dirty="0"/>
              <a:t>　</a:t>
            </a:r>
            <a:r>
              <a:rPr kumimoji="1" lang="en-US" altLang="ja-JP" sz="800" b="1" dirty="0"/>
              <a:t>FAX:077-527-0836</a:t>
            </a:r>
            <a:r>
              <a:rPr kumimoji="1" lang="ja-JP" altLang="en-US" sz="800" b="1" dirty="0"/>
              <a:t>　</a:t>
            </a:r>
            <a:r>
              <a:rPr kumimoji="1" lang="en-US" altLang="ja-JP" sz="800" b="1" dirty="0" err="1"/>
              <a:t>MAIL:minebayashi@e-radio.co.jp</a:t>
            </a:r>
            <a:endParaRPr kumimoji="1" lang="en-US" altLang="ja-JP" sz="800" b="1" dirty="0"/>
          </a:p>
          <a:p>
            <a:r>
              <a:rPr kumimoji="1" lang="ja-JP" altLang="en-US" sz="800" b="1" dirty="0"/>
              <a:t>〒</a:t>
            </a:r>
            <a:r>
              <a:rPr kumimoji="1" lang="en-US" altLang="ja-JP" sz="800" b="1" dirty="0"/>
              <a:t>520-0818</a:t>
            </a:r>
            <a:r>
              <a:rPr kumimoji="1" lang="ja-JP" altLang="en-US" sz="800" b="1" dirty="0"/>
              <a:t>　滋賀県大津市西の庄</a:t>
            </a:r>
            <a:r>
              <a:rPr kumimoji="1" lang="en-US" altLang="ja-JP" sz="800" b="1" dirty="0"/>
              <a:t>19-10</a:t>
            </a:r>
            <a:r>
              <a:rPr kumimoji="1" lang="ja-JP" altLang="en-US" sz="800" b="1" dirty="0"/>
              <a:t>リンクスビル　株式会社エフエム滋賀内　担当／峯林・伊勢村</a:t>
            </a:r>
            <a:endParaRPr kumimoji="1" lang="en-US" altLang="ja-JP" sz="700" dirty="0"/>
          </a:p>
        </p:txBody>
      </p:sp>
      <p:sp>
        <p:nvSpPr>
          <p:cNvPr id="32" name="四角形: 角を丸くする 31">
            <a:extLst>
              <a:ext uri="{FF2B5EF4-FFF2-40B4-BE49-F238E27FC236}">
                <a16:creationId xmlns:a16="http://schemas.microsoft.com/office/drawing/2014/main" id="{5B7ECF6C-E0BC-5277-5ACE-E26F6DED0F08}"/>
              </a:ext>
            </a:extLst>
          </p:cNvPr>
          <p:cNvSpPr/>
          <p:nvPr/>
        </p:nvSpPr>
        <p:spPr>
          <a:xfrm>
            <a:off x="145466" y="8845045"/>
            <a:ext cx="1326874" cy="873639"/>
          </a:xfrm>
          <a:prstGeom prst="roundRect">
            <a:avLst>
              <a:gd name="adj" fmla="val 155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四角形: 角を丸くする 33">
            <a:extLst>
              <a:ext uri="{FF2B5EF4-FFF2-40B4-BE49-F238E27FC236}">
                <a16:creationId xmlns:a16="http://schemas.microsoft.com/office/drawing/2014/main" id="{AB477E04-5D5E-59F2-5293-58A3D1C96380}"/>
              </a:ext>
            </a:extLst>
          </p:cNvPr>
          <p:cNvSpPr/>
          <p:nvPr/>
        </p:nvSpPr>
        <p:spPr>
          <a:xfrm>
            <a:off x="1564528" y="9295967"/>
            <a:ext cx="5142353" cy="400110"/>
          </a:xfrm>
          <a:prstGeom prst="roundRect">
            <a:avLst>
              <a:gd name="adj" fmla="val 155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2C7277DE-2038-C999-650B-E060FAA13F52}"/>
              </a:ext>
            </a:extLst>
          </p:cNvPr>
          <p:cNvSpPr txBox="1"/>
          <p:nvPr/>
        </p:nvSpPr>
        <p:spPr>
          <a:xfrm>
            <a:off x="1564531" y="9257655"/>
            <a:ext cx="4947687" cy="461665"/>
          </a:xfrm>
          <a:prstGeom prst="rect">
            <a:avLst/>
          </a:prstGeom>
          <a:noFill/>
        </p:spPr>
        <p:txBody>
          <a:bodyPr wrap="square" rtlCol="0">
            <a:spAutoFit/>
          </a:bodyPr>
          <a:lstStyle/>
          <a:p>
            <a:r>
              <a:rPr kumimoji="1" lang="en-US" altLang="ja-JP" sz="800" b="1" dirty="0"/>
              <a:t>HINODE MARKET</a:t>
            </a:r>
            <a:r>
              <a:rPr kumimoji="1" lang="ja-JP" altLang="en-US" sz="800" b="1" dirty="0"/>
              <a:t> 実行委員会事務局（日野町農林課内）</a:t>
            </a:r>
            <a:endParaRPr kumimoji="1" lang="en-US" altLang="ja-JP" sz="800" b="1" dirty="0"/>
          </a:p>
          <a:p>
            <a:r>
              <a:rPr kumimoji="1" lang="en-US" altLang="ja-JP" sz="800" b="1" dirty="0"/>
              <a:t>TEL:0748-52-6563</a:t>
            </a:r>
            <a:r>
              <a:rPr kumimoji="1" lang="ja-JP" altLang="en-US" sz="800" b="1" dirty="0"/>
              <a:t>　</a:t>
            </a:r>
            <a:r>
              <a:rPr kumimoji="1" lang="en-US" altLang="ja-JP" sz="800" b="1" dirty="0"/>
              <a:t>FAX:0748-52-2043</a:t>
            </a:r>
            <a:r>
              <a:rPr kumimoji="1" lang="ja-JP" altLang="en-US" sz="800" b="1" dirty="0"/>
              <a:t>　</a:t>
            </a:r>
            <a:endParaRPr kumimoji="1" lang="en-US" altLang="ja-JP" sz="800" b="1" dirty="0"/>
          </a:p>
          <a:p>
            <a:r>
              <a:rPr kumimoji="1" lang="ja-JP" altLang="en-US" sz="800" b="1" dirty="0"/>
              <a:t>〒</a:t>
            </a:r>
            <a:r>
              <a:rPr kumimoji="1" lang="en-US" altLang="ja-JP" sz="800" b="1" dirty="0"/>
              <a:t>529-1698</a:t>
            </a:r>
            <a:r>
              <a:rPr kumimoji="1" lang="ja-JP" altLang="en-US" sz="800" b="1" dirty="0"/>
              <a:t>　日野町河原一丁目</a:t>
            </a:r>
            <a:r>
              <a:rPr kumimoji="1" lang="en-US" altLang="ja-JP" sz="800" b="1" dirty="0"/>
              <a:t>1</a:t>
            </a:r>
            <a:r>
              <a:rPr kumimoji="1" lang="ja-JP" altLang="en-US" sz="800" b="1" dirty="0"/>
              <a:t>番地　担当／田村</a:t>
            </a:r>
            <a:endParaRPr kumimoji="1" lang="en-US" altLang="ja-JP" sz="700" dirty="0"/>
          </a:p>
        </p:txBody>
      </p:sp>
    </p:spTree>
    <p:extLst>
      <p:ext uri="{BB962C8B-B14F-4D97-AF65-F5344CB8AC3E}">
        <p14:creationId xmlns:p14="http://schemas.microsoft.com/office/powerpoint/2010/main" val="1695222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四角形: 角を丸くする 66">
            <a:extLst>
              <a:ext uri="{FF2B5EF4-FFF2-40B4-BE49-F238E27FC236}">
                <a16:creationId xmlns:a16="http://schemas.microsoft.com/office/drawing/2014/main" id="{C919651F-6002-4CC7-89EF-6B0504494A1C}"/>
              </a:ext>
            </a:extLst>
          </p:cNvPr>
          <p:cNvSpPr/>
          <p:nvPr/>
        </p:nvSpPr>
        <p:spPr>
          <a:xfrm>
            <a:off x="145466" y="1231345"/>
            <a:ext cx="6567066" cy="4828466"/>
          </a:xfrm>
          <a:prstGeom prst="roundRect">
            <a:avLst>
              <a:gd name="adj" fmla="val 155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四角形: 角を丸くする 69">
            <a:extLst>
              <a:ext uri="{FF2B5EF4-FFF2-40B4-BE49-F238E27FC236}">
                <a16:creationId xmlns:a16="http://schemas.microsoft.com/office/drawing/2014/main" id="{9F9E87D2-DABE-4668-BE12-C1AF4FB30ED8}"/>
              </a:ext>
            </a:extLst>
          </p:cNvPr>
          <p:cNvSpPr/>
          <p:nvPr/>
        </p:nvSpPr>
        <p:spPr>
          <a:xfrm>
            <a:off x="202353" y="1289195"/>
            <a:ext cx="1069236" cy="226684"/>
          </a:xfrm>
          <a:prstGeom prst="roundRect">
            <a:avLst/>
          </a:prstGeom>
          <a:solidFill>
            <a:srgbClr val="0E2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a:extLst>
              <a:ext uri="{FF2B5EF4-FFF2-40B4-BE49-F238E27FC236}">
                <a16:creationId xmlns:a16="http://schemas.microsoft.com/office/drawing/2014/main" id="{540B603B-22A2-4470-ACB5-3B6D539CCD85}"/>
              </a:ext>
            </a:extLst>
          </p:cNvPr>
          <p:cNvSpPr txBox="1"/>
          <p:nvPr/>
        </p:nvSpPr>
        <p:spPr>
          <a:xfrm>
            <a:off x="56886" y="1279426"/>
            <a:ext cx="1354987" cy="246221"/>
          </a:xfrm>
          <a:prstGeom prst="rect">
            <a:avLst/>
          </a:prstGeom>
          <a:noFill/>
        </p:spPr>
        <p:txBody>
          <a:bodyPr wrap="square" rtlCol="0">
            <a:spAutoFit/>
          </a:bodyPr>
          <a:lstStyle/>
          <a:p>
            <a:pPr algn="ctr"/>
            <a:r>
              <a:rPr kumimoji="1" lang="ja-JP" altLang="en-US" sz="1000" b="1" dirty="0">
                <a:solidFill>
                  <a:schemeClr val="bg1"/>
                </a:solidFill>
              </a:rPr>
              <a:t>出展規約</a:t>
            </a:r>
          </a:p>
        </p:txBody>
      </p:sp>
      <p:sp>
        <p:nvSpPr>
          <p:cNvPr id="4" name="テキスト ボックス 3">
            <a:extLst>
              <a:ext uri="{FF2B5EF4-FFF2-40B4-BE49-F238E27FC236}">
                <a16:creationId xmlns:a16="http://schemas.microsoft.com/office/drawing/2014/main" id="{F436AD03-DB81-5F54-FBB6-455B714A4906}"/>
              </a:ext>
            </a:extLst>
          </p:cNvPr>
          <p:cNvSpPr txBox="1"/>
          <p:nvPr/>
        </p:nvSpPr>
        <p:spPr>
          <a:xfrm>
            <a:off x="0" y="0"/>
            <a:ext cx="6858000" cy="1200329"/>
          </a:xfrm>
          <a:prstGeom prst="rect">
            <a:avLst/>
          </a:prstGeom>
          <a:noFill/>
        </p:spPr>
        <p:txBody>
          <a:bodyPr wrap="square" rtlCol="0">
            <a:spAutoFit/>
          </a:bodyPr>
          <a:lstStyle/>
          <a:p>
            <a:pPr algn="dist"/>
            <a:r>
              <a:rPr kumimoji="1" lang="en-US" altLang="ja-JP" sz="7200" b="1" dirty="0">
                <a:solidFill>
                  <a:srgbClr val="0E2C56"/>
                </a:solidFill>
              </a:rPr>
              <a:t>HINODE</a:t>
            </a:r>
            <a:r>
              <a:rPr kumimoji="1" lang="ja-JP" altLang="en-US" sz="7200" b="1" dirty="0">
                <a:solidFill>
                  <a:srgbClr val="0E2C56"/>
                </a:solidFill>
              </a:rPr>
              <a:t> </a:t>
            </a:r>
            <a:r>
              <a:rPr kumimoji="1" lang="en-US" altLang="ja-JP" sz="7200" b="1" dirty="0">
                <a:solidFill>
                  <a:srgbClr val="0E2C56"/>
                </a:solidFill>
              </a:rPr>
              <a:t>MARKET</a:t>
            </a:r>
            <a:endParaRPr kumimoji="1" lang="ja-JP" altLang="en-US" sz="7200" b="1" dirty="0">
              <a:solidFill>
                <a:srgbClr val="0E2C56"/>
              </a:solidFill>
            </a:endParaRPr>
          </a:p>
        </p:txBody>
      </p:sp>
      <p:sp>
        <p:nvSpPr>
          <p:cNvPr id="13" name="テキスト ボックス 12">
            <a:extLst>
              <a:ext uri="{FF2B5EF4-FFF2-40B4-BE49-F238E27FC236}">
                <a16:creationId xmlns:a16="http://schemas.microsoft.com/office/drawing/2014/main" id="{C1C71180-EE25-8508-2858-4D053A34746B}"/>
              </a:ext>
            </a:extLst>
          </p:cNvPr>
          <p:cNvSpPr txBox="1"/>
          <p:nvPr/>
        </p:nvSpPr>
        <p:spPr>
          <a:xfrm>
            <a:off x="202353" y="1554191"/>
            <a:ext cx="6315516" cy="4455066"/>
          </a:xfrm>
          <a:prstGeom prst="rect">
            <a:avLst/>
          </a:prstGeom>
          <a:noFill/>
        </p:spPr>
        <p:txBody>
          <a:bodyPr wrap="square">
            <a:spAutoFit/>
          </a:bodyPr>
          <a:lstStyle/>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 </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a:t>
            </a:r>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出店要件</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・原則として</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1</a:t>
            </a:r>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区画単位とする。</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（規格テント</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1</a:t>
            </a:r>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張（</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1.5</a:t>
            </a:r>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間</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×2</a:t>
            </a:r>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間＝</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2.7</a:t>
            </a:r>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ｍ</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×3.6m</a:t>
            </a:r>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・会場内への露天商および暴力団関係者の出店は認めません。</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・町内での在勤は社員証などで確認させていただきます。</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・出店代表者は、当日の出店管理のできる方に限ります。</a:t>
            </a:r>
            <a:endParaRPr lang="en-US" altLang="ja-JP" sz="1050" b="0" i="0" u="none" strike="noStrike" baseline="0" dirty="0">
              <a:solidFill>
                <a:srgbClr val="000000"/>
              </a:solidFill>
              <a:latin typeface="メイリオ" panose="020B0604030504040204" pitchFamily="50" charset="-128"/>
              <a:ea typeface="メイリオ" panose="020B0604030504040204" pitchFamily="50" charset="-128"/>
            </a:endParaRPr>
          </a:p>
          <a:p>
            <a:endParaRPr lang="ja-JP" altLang="en-US" sz="1050" b="0" i="0" u="none" strike="noStrike" baseline="0" dirty="0">
              <a:solidFill>
                <a:srgbClr val="000000"/>
              </a:solidFill>
              <a:latin typeface="メイリオ" panose="020B0604030504040204" pitchFamily="50" charset="-128"/>
              <a:ea typeface="メイリオ" panose="020B0604030504040204" pitchFamily="50" charset="-128"/>
            </a:endParaRPr>
          </a:p>
          <a:p>
            <a:r>
              <a:rPr lang="en-US" altLang="zh-TW" sz="1050" b="0" i="0" u="none" strike="noStrike" baseline="0" dirty="0">
                <a:solidFill>
                  <a:srgbClr val="000000"/>
                </a:solidFill>
                <a:latin typeface="メイリオ" panose="020B0604030504040204" pitchFamily="50" charset="-128"/>
                <a:ea typeface="メイリオ" panose="020B0604030504040204" pitchFamily="50" charset="-128"/>
              </a:rPr>
              <a:t>【</a:t>
            </a:r>
            <a:r>
              <a:rPr lang="zh-TW" altLang="en-US" sz="1050" b="0" i="0" u="none" strike="noStrike" baseline="0" dirty="0">
                <a:solidFill>
                  <a:srgbClr val="000000"/>
                </a:solidFill>
                <a:latin typeface="メイリオ" panose="020B0604030504040204" pitchFamily="50" charset="-128"/>
                <a:ea typeface="メイリオ" panose="020B0604030504040204" pitchFamily="50" charset="-128"/>
              </a:rPr>
              <a:t>出店確認事項</a:t>
            </a:r>
            <a:r>
              <a:rPr lang="en-US" altLang="zh-TW" sz="1050" b="0" i="0" u="none" strike="noStrike" baseline="0" dirty="0">
                <a:solidFill>
                  <a:srgbClr val="000000"/>
                </a:solidFill>
                <a:latin typeface="メイリオ" panose="020B0604030504040204" pitchFamily="50" charset="-128"/>
                <a:ea typeface="メイリオ" panose="020B0604030504040204" pitchFamily="50" charset="-128"/>
              </a:rPr>
              <a:t>】</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・火気の取扱いには十分注意し、消火器を準備すること。防火対策が不十分な場合、対策が取れるまで営業を禁止します。</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・出店によりでたゴミは必ず持ち帰ること。ビン類のゴミが出る品物は販売しないこと。</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・ゴミの出る飲食物を扱う出店者は、燃えるゴミ、燃えないゴミ等に区分したゴミ箱をテント前に用意し、責任をもって持ち帰ること。</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・粉物、油等で地面を汚す可能性がある売は、安全面に考慮した上で適切に養生してください。</a:t>
            </a:r>
          </a:p>
          <a:p>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・出店者の車両は</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10</a:t>
            </a:r>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a:t>
            </a:r>
            <a:r>
              <a:rPr lang="en-US" altLang="ja-JP" sz="1050" b="0" i="0" u="none" strike="noStrike" baseline="0" dirty="0">
                <a:solidFill>
                  <a:srgbClr val="000000"/>
                </a:solidFill>
                <a:latin typeface="メイリオ" panose="020B0604030504040204" pitchFamily="50" charset="-128"/>
                <a:ea typeface="メイリオ" panose="020B0604030504040204" pitchFamily="50" charset="-128"/>
              </a:rPr>
              <a:t>00</a:t>
            </a:r>
            <a:r>
              <a:rPr lang="ja-JP" altLang="en-US" sz="1050" b="0" i="0" u="none" strike="noStrike" baseline="0" dirty="0">
                <a:solidFill>
                  <a:srgbClr val="000000"/>
                </a:solidFill>
                <a:latin typeface="メイリオ" panose="020B0604030504040204" pitchFamily="50" charset="-128"/>
                <a:ea typeface="メイリオ" panose="020B0604030504040204" pitchFamily="50" charset="-128"/>
              </a:rPr>
              <a:t>以降は指定された出店者駐車場に移動すること。</a:t>
            </a:r>
            <a:endParaRPr lang="en-US" altLang="ja-JP" sz="1050" b="0" i="0" u="none" strike="noStrike" baseline="0" dirty="0">
              <a:solidFill>
                <a:srgbClr val="000000"/>
              </a:solidFill>
              <a:latin typeface="メイリオ" panose="020B0604030504040204" pitchFamily="50" charset="-128"/>
              <a:ea typeface="メイリオ" panose="020B0604030504040204" pitchFamily="50" charset="-128"/>
            </a:endParaRPr>
          </a:p>
          <a:p>
            <a:endParaRPr lang="en-US" altLang="ja-JP" sz="1050" dirty="0">
              <a:solidFill>
                <a:srgbClr val="000000"/>
              </a:solidFill>
              <a:latin typeface="メイリオ" panose="020B0604030504040204" pitchFamily="50" charset="-128"/>
              <a:ea typeface="メイリオ" panose="020B0604030504040204" pitchFamily="50" charset="-128"/>
            </a:endParaRPr>
          </a:p>
          <a:p>
            <a:r>
              <a:rPr lang="en-US" altLang="ja-JP" sz="1050" dirty="0">
                <a:solidFill>
                  <a:srgbClr val="000000"/>
                </a:solidFill>
                <a:latin typeface="メイリオ" panose="020B0604030504040204" pitchFamily="50" charset="-128"/>
                <a:ea typeface="メイリオ" panose="020B0604030504040204" pitchFamily="50" charset="-128"/>
              </a:rPr>
              <a:t>【</a:t>
            </a:r>
            <a:r>
              <a:rPr lang="ja-JP" altLang="en-US" sz="1050" dirty="0">
                <a:solidFill>
                  <a:srgbClr val="000000"/>
                </a:solidFill>
                <a:latin typeface="メイリオ" panose="020B0604030504040204" pitchFamily="50" charset="-128"/>
                <a:ea typeface="メイリオ" panose="020B0604030504040204" pitchFamily="50" charset="-128"/>
              </a:rPr>
              <a:t>禁止事項</a:t>
            </a:r>
            <a:r>
              <a:rPr lang="en-US" altLang="ja-JP" sz="1050" dirty="0">
                <a:solidFill>
                  <a:srgbClr val="000000"/>
                </a:solidFill>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・出店者は、通路など小間内以外の場所で宣伝・勧誘・営業行為などを行うことはできません。</a:t>
            </a:r>
          </a:p>
          <a:p>
            <a:r>
              <a:rPr lang="ja-JP" altLang="en-US" sz="1050" dirty="0">
                <a:latin typeface="メイリオ" panose="020B0604030504040204" pitchFamily="50" charset="-128"/>
                <a:ea typeface="メイリオ" panose="020B0604030504040204" pitchFamily="50" charset="-128"/>
              </a:rPr>
              <a:t>・過度の音響、煙、臭気等により、他出店者・来場者に迷惑をかけないように注意してください。</a:t>
            </a:r>
          </a:p>
          <a:p>
            <a:r>
              <a:rPr lang="ja-JP" altLang="en-US" sz="1050" dirty="0">
                <a:latin typeface="メイリオ" panose="020B0604030504040204" pitchFamily="50" charset="-128"/>
                <a:ea typeface="メイリオ" panose="020B0604030504040204" pitchFamily="50" charset="-128"/>
              </a:rPr>
              <a:t>・飲食物のサンプリングや裸火の使用は禁止します。</a:t>
            </a:r>
          </a:p>
          <a:p>
            <a:r>
              <a:rPr lang="ja-JP" altLang="en-US" sz="1050" dirty="0">
                <a:latin typeface="メイリオ" panose="020B0604030504040204" pitchFamily="50" charset="-128"/>
                <a:ea typeface="メイリオ" panose="020B0604030504040204" pitchFamily="50" charset="-128"/>
              </a:rPr>
              <a:t>・車両を運転する者、未成年者に対する酒類の販売は絶対に行わないこと。</a:t>
            </a:r>
          </a:p>
          <a:p>
            <a:r>
              <a:rPr lang="ja-JP" altLang="en-US" sz="1050" dirty="0">
                <a:latin typeface="メイリオ" panose="020B0604030504040204" pitchFamily="50" charset="-128"/>
                <a:ea typeface="メイリオ" panose="020B0604030504040204" pitchFamily="50" charset="-128"/>
              </a:rPr>
              <a:t>・公共施設を利用するため、マナーを大切にすること。</a:t>
            </a:r>
          </a:p>
          <a:p>
            <a:r>
              <a:rPr lang="ja-JP" altLang="en-US" sz="1050" dirty="0">
                <a:latin typeface="メイリオ" panose="020B0604030504040204" pitchFamily="50" charset="-128"/>
                <a:ea typeface="メイリオ" panose="020B0604030504040204" pitchFamily="50" charset="-128"/>
              </a:rPr>
              <a:t>・主催者が定める、新型コロナウィルス感染症対策を遵守すること。</a:t>
            </a:r>
          </a:p>
          <a:p>
            <a:r>
              <a:rPr lang="ja-JP" altLang="en-US" sz="1050" dirty="0">
                <a:latin typeface="メイリオ" panose="020B0604030504040204" pitchFamily="50" charset="-128"/>
                <a:ea typeface="メイリオ" panose="020B0604030504040204" pitchFamily="50" charset="-128"/>
              </a:rPr>
              <a:t>・出店者は会場に適用されるすべての防火および安全法規・行政指導を遵守しなければなりません。</a:t>
            </a:r>
          </a:p>
          <a:p>
            <a:r>
              <a:rPr lang="ja-JP" altLang="en-US" sz="1050" dirty="0">
                <a:latin typeface="メイリオ" panose="020B0604030504040204" pitchFamily="50" charset="-128"/>
                <a:ea typeface="メイリオ" panose="020B0604030504040204" pitchFamily="50" charset="-128"/>
              </a:rPr>
              <a:t>・出店者は会期中および会期後に来場者ならびに出店者などに対し迷惑のかかる行為（強引なセールスや勧誘、営業妨害またはそれらに類する行為など）をしてはいけません。</a:t>
            </a:r>
          </a:p>
          <a:p>
            <a:r>
              <a:rPr lang="ja-JP" altLang="en-US" sz="1050" dirty="0">
                <a:latin typeface="メイリオ" panose="020B0604030504040204" pitchFamily="50" charset="-128"/>
                <a:ea typeface="メイリオ" panose="020B0604030504040204" pitchFamily="50" charset="-128"/>
              </a:rPr>
              <a:t>・滋賀県が作成した、「模擬店等を開かれる方へ」に記載のある内容を遵守すること。</a:t>
            </a:r>
          </a:p>
        </p:txBody>
      </p:sp>
      <p:sp>
        <p:nvSpPr>
          <p:cNvPr id="14" name="テキスト ボックス 13">
            <a:extLst>
              <a:ext uri="{FF2B5EF4-FFF2-40B4-BE49-F238E27FC236}">
                <a16:creationId xmlns:a16="http://schemas.microsoft.com/office/drawing/2014/main" id="{1960935D-9F1D-3F7A-77F1-D1934152FC94}"/>
              </a:ext>
            </a:extLst>
          </p:cNvPr>
          <p:cNvSpPr txBox="1"/>
          <p:nvPr/>
        </p:nvSpPr>
        <p:spPr>
          <a:xfrm>
            <a:off x="145466" y="9081809"/>
            <a:ext cx="1326874" cy="400110"/>
          </a:xfrm>
          <a:prstGeom prst="rect">
            <a:avLst/>
          </a:prstGeom>
          <a:noFill/>
        </p:spPr>
        <p:txBody>
          <a:bodyPr wrap="square" rtlCol="0">
            <a:spAutoFit/>
          </a:bodyPr>
          <a:lstStyle/>
          <a:p>
            <a:pPr algn="ctr"/>
            <a:r>
              <a:rPr kumimoji="1" lang="ja-JP" altLang="en-US" sz="1000" dirty="0"/>
              <a:t>本件に関する</a:t>
            </a:r>
            <a:endParaRPr kumimoji="1" lang="en-US" altLang="ja-JP" sz="1000" dirty="0"/>
          </a:p>
          <a:p>
            <a:pPr algn="ctr"/>
            <a:r>
              <a:rPr kumimoji="1" lang="ja-JP" altLang="en-US" sz="1000" dirty="0"/>
              <a:t>お問い合わせ先</a:t>
            </a:r>
          </a:p>
        </p:txBody>
      </p:sp>
      <p:sp>
        <p:nvSpPr>
          <p:cNvPr id="15" name="四角形: 角を丸くする 14">
            <a:extLst>
              <a:ext uri="{FF2B5EF4-FFF2-40B4-BE49-F238E27FC236}">
                <a16:creationId xmlns:a16="http://schemas.microsoft.com/office/drawing/2014/main" id="{E2FF68A7-EBB1-44F6-B445-70FADAABE8EC}"/>
              </a:ext>
            </a:extLst>
          </p:cNvPr>
          <p:cNvSpPr/>
          <p:nvPr/>
        </p:nvSpPr>
        <p:spPr>
          <a:xfrm>
            <a:off x="1573600" y="8851027"/>
            <a:ext cx="5142353" cy="400110"/>
          </a:xfrm>
          <a:prstGeom prst="roundRect">
            <a:avLst>
              <a:gd name="adj" fmla="val 155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F062E207-A2F6-0EF7-70B1-603ADCC30B4A}"/>
              </a:ext>
            </a:extLst>
          </p:cNvPr>
          <p:cNvSpPr txBox="1"/>
          <p:nvPr/>
        </p:nvSpPr>
        <p:spPr>
          <a:xfrm>
            <a:off x="1573603" y="8812715"/>
            <a:ext cx="4947687" cy="461665"/>
          </a:xfrm>
          <a:prstGeom prst="rect">
            <a:avLst/>
          </a:prstGeom>
          <a:noFill/>
        </p:spPr>
        <p:txBody>
          <a:bodyPr wrap="square" rtlCol="0">
            <a:spAutoFit/>
          </a:bodyPr>
          <a:lstStyle/>
          <a:p>
            <a:r>
              <a:rPr kumimoji="1" lang="en-US" altLang="ja-JP" sz="800" b="1" dirty="0"/>
              <a:t>HINODE MARKET</a:t>
            </a:r>
            <a:r>
              <a:rPr kumimoji="1" lang="ja-JP" altLang="en-US" sz="800" b="1" dirty="0"/>
              <a:t> 実行委員会申込窓口（株式会社エフエム滋賀内）</a:t>
            </a:r>
            <a:endParaRPr kumimoji="1" lang="en-US" altLang="ja-JP" sz="800" b="1" dirty="0"/>
          </a:p>
          <a:p>
            <a:r>
              <a:rPr kumimoji="1" lang="en-US" altLang="ja-JP" sz="800" b="1" dirty="0"/>
              <a:t>TEL:077-527-0814</a:t>
            </a:r>
            <a:r>
              <a:rPr kumimoji="1" lang="ja-JP" altLang="en-US" sz="800" b="1" dirty="0"/>
              <a:t>　</a:t>
            </a:r>
            <a:r>
              <a:rPr kumimoji="1" lang="en-US" altLang="ja-JP" sz="800" b="1" dirty="0"/>
              <a:t>FAX:077-527-0836</a:t>
            </a:r>
            <a:r>
              <a:rPr kumimoji="1" lang="ja-JP" altLang="en-US" sz="800" b="1" dirty="0"/>
              <a:t>　</a:t>
            </a:r>
            <a:r>
              <a:rPr kumimoji="1" lang="en-US" altLang="ja-JP" sz="800" b="1" dirty="0" err="1"/>
              <a:t>MAIL:minebayashi@e-radio.co.jp</a:t>
            </a:r>
            <a:endParaRPr kumimoji="1" lang="en-US" altLang="ja-JP" sz="800" b="1" dirty="0"/>
          </a:p>
          <a:p>
            <a:r>
              <a:rPr kumimoji="1" lang="ja-JP" altLang="en-US" sz="800" b="1" dirty="0"/>
              <a:t>〒</a:t>
            </a:r>
            <a:r>
              <a:rPr kumimoji="1" lang="en-US" altLang="ja-JP" sz="800" b="1" dirty="0"/>
              <a:t>520-0818</a:t>
            </a:r>
            <a:r>
              <a:rPr kumimoji="1" lang="ja-JP" altLang="en-US" sz="800" b="1" dirty="0"/>
              <a:t>　滋賀県大津市西の庄</a:t>
            </a:r>
            <a:r>
              <a:rPr kumimoji="1" lang="en-US" altLang="ja-JP" sz="800" b="1" dirty="0"/>
              <a:t>19-10</a:t>
            </a:r>
            <a:r>
              <a:rPr kumimoji="1" lang="ja-JP" altLang="en-US" sz="800" b="1" dirty="0"/>
              <a:t>リンクスビル　株式会社エフエム滋賀内　担当／峯林・伊勢村</a:t>
            </a:r>
            <a:endParaRPr kumimoji="1" lang="en-US" altLang="ja-JP" sz="700" dirty="0"/>
          </a:p>
        </p:txBody>
      </p:sp>
      <p:sp>
        <p:nvSpPr>
          <p:cNvPr id="17" name="四角形: 角を丸くする 16">
            <a:extLst>
              <a:ext uri="{FF2B5EF4-FFF2-40B4-BE49-F238E27FC236}">
                <a16:creationId xmlns:a16="http://schemas.microsoft.com/office/drawing/2014/main" id="{6B1D21DB-6D50-41E6-A275-9744FC4FF917}"/>
              </a:ext>
            </a:extLst>
          </p:cNvPr>
          <p:cNvSpPr/>
          <p:nvPr/>
        </p:nvSpPr>
        <p:spPr>
          <a:xfrm>
            <a:off x="145466" y="8845045"/>
            <a:ext cx="1326874" cy="873639"/>
          </a:xfrm>
          <a:prstGeom prst="roundRect">
            <a:avLst>
              <a:gd name="adj" fmla="val 155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19CA81CC-4489-FCB2-AC6B-C673B5910E3E}"/>
              </a:ext>
            </a:extLst>
          </p:cNvPr>
          <p:cNvSpPr/>
          <p:nvPr/>
        </p:nvSpPr>
        <p:spPr>
          <a:xfrm>
            <a:off x="1564528" y="9295967"/>
            <a:ext cx="5142353" cy="400110"/>
          </a:xfrm>
          <a:prstGeom prst="roundRect">
            <a:avLst>
              <a:gd name="adj" fmla="val 155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7B5CB947-10A5-ADB4-25DF-B04F18C1CB42}"/>
              </a:ext>
            </a:extLst>
          </p:cNvPr>
          <p:cNvSpPr txBox="1"/>
          <p:nvPr/>
        </p:nvSpPr>
        <p:spPr>
          <a:xfrm>
            <a:off x="1564531" y="9257655"/>
            <a:ext cx="4947687" cy="461665"/>
          </a:xfrm>
          <a:prstGeom prst="rect">
            <a:avLst/>
          </a:prstGeom>
          <a:noFill/>
        </p:spPr>
        <p:txBody>
          <a:bodyPr wrap="square" rtlCol="0">
            <a:spAutoFit/>
          </a:bodyPr>
          <a:lstStyle/>
          <a:p>
            <a:r>
              <a:rPr kumimoji="1" lang="en-US" altLang="ja-JP" sz="800" b="1" dirty="0"/>
              <a:t>HINODE MARKET</a:t>
            </a:r>
            <a:r>
              <a:rPr kumimoji="1" lang="ja-JP" altLang="en-US" sz="800" b="1" dirty="0"/>
              <a:t> 実行委員会事務局（日野町農林課内）</a:t>
            </a:r>
            <a:endParaRPr kumimoji="1" lang="en-US" altLang="ja-JP" sz="800" b="1" dirty="0"/>
          </a:p>
          <a:p>
            <a:r>
              <a:rPr kumimoji="1" lang="en-US" altLang="ja-JP" sz="800" b="1" dirty="0"/>
              <a:t>TEL:0748-52-6563</a:t>
            </a:r>
            <a:r>
              <a:rPr kumimoji="1" lang="ja-JP" altLang="en-US" sz="800" b="1" dirty="0"/>
              <a:t>　</a:t>
            </a:r>
            <a:r>
              <a:rPr kumimoji="1" lang="en-US" altLang="ja-JP" sz="800" b="1" dirty="0"/>
              <a:t>FAX:0748-52-2043</a:t>
            </a:r>
            <a:r>
              <a:rPr kumimoji="1" lang="ja-JP" altLang="en-US" sz="800" b="1" dirty="0"/>
              <a:t>　</a:t>
            </a:r>
            <a:endParaRPr kumimoji="1" lang="en-US" altLang="ja-JP" sz="800" b="1" dirty="0"/>
          </a:p>
          <a:p>
            <a:r>
              <a:rPr kumimoji="1" lang="ja-JP" altLang="en-US" sz="800" b="1" dirty="0"/>
              <a:t>〒</a:t>
            </a:r>
            <a:r>
              <a:rPr kumimoji="1" lang="en-US" altLang="ja-JP" sz="800" b="1" dirty="0"/>
              <a:t>529-1698</a:t>
            </a:r>
            <a:r>
              <a:rPr kumimoji="1" lang="ja-JP" altLang="en-US" sz="800" b="1" dirty="0"/>
              <a:t>　日野町河原一丁目</a:t>
            </a:r>
            <a:r>
              <a:rPr kumimoji="1" lang="en-US" altLang="ja-JP" sz="800" b="1" dirty="0"/>
              <a:t>1</a:t>
            </a:r>
            <a:r>
              <a:rPr kumimoji="1" lang="ja-JP" altLang="en-US" sz="800" b="1" dirty="0"/>
              <a:t>番地　担当／田村</a:t>
            </a:r>
            <a:endParaRPr kumimoji="1" lang="en-US" altLang="ja-JP" sz="700" dirty="0"/>
          </a:p>
        </p:txBody>
      </p:sp>
    </p:spTree>
    <p:extLst>
      <p:ext uri="{BB962C8B-B14F-4D97-AF65-F5344CB8AC3E}">
        <p14:creationId xmlns:p14="http://schemas.microsoft.com/office/powerpoint/2010/main" val="668379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AA258F1-160D-2CA0-6E4D-304926D9762A}"/>
              </a:ext>
            </a:extLst>
          </p:cNvPr>
          <p:cNvSpPr txBox="1"/>
          <p:nvPr/>
        </p:nvSpPr>
        <p:spPr>
          <a:xfrm>
            <a:off x="157277" y="1545912"/>
            <a:ext cx="6567066" cy="7017306"/>
          </a:xfrm>
          <a:prstGeom prst="rect">
            <a:avLst/>
          </a:prstGeom>
          <a:noFill/>
        </p:spPr>
        <p:txBody>
          <a:bodyPr wrap="square" rtlCol="0">
            <a:spAutoFit/>
          </a:bodyPr>
          <a:lstStyle/>
          <a:p>
            <a:r>
              <a:rPr kumimoji="1" lang="ja-JP" altLang="en-US" sz="1000" dirty="0">
                <a:latin typeface="+mn-ea"/>
              </a:rPr>
              <a:t>１．規定の遵守</a:t>
            </a:r>
            <a:endParaRPr kumimoji="1" lang="en-US" altLang="ja-JP" sz="1000" dirty="0">
              <a:latin typeface="+mn-ea"/>
            </a:endParaRPr>
          </a:p>
          <a:p>
            <a:r>
              <a:rPr kumimoji="1" lang="ja-JP" altLang="en-US" sz="900" dirty="0">
                <a:latin typeface="+mn-ea"/>
              </a:rPr>
              <a:t>出展者は以下に述べる各規約および、主催者から提示された「出展マニュアル」の各規程（以下に説明する</a:t>
            </a:r>
            <a:r>
              <a:rPr kumimoji="1" lang="en-US" altLang="ja-JP" sz="900" dirty="0">
                <a:latin typeface="+mn-ea"/>
              </a:rPr>
              <a:t>【</a:t>
            </a:r>
            <a:r>
              <a:rPr kumimoji="1" lang="ja-JP" altLang="en-US" sz="900" dirty="0">
                <a:latin typeface="+mn-ea"/>
              </a:rPr>
              <a:t>７</a:t>
            </a:r>
            <a:r>
              <a:rPr kumimoji="1" lang="en-US" altLang="ja-JP" sz="900" dirty="0">
                <a:latin typeface="+mn-ea"/>
              </a:rPr>
              <a:t>.</a:t>
            </a:r>
            <a:r>
              <a:rPr kumimoji="1" lang="ja-JP" altLang="en-US" sz="900" dirty="0">
                <a:latin typeface="+mn-ea"/>
              </a:rPr>
              <a:t>出店に関する規約</a:t>
            </a:r>
            <a:r>
              <a:rPr kumimoji="1" lang="en-US" altLang="ja-JP" sz="900" dirty="0">
                <a:latin typeface="+mn-ea"/>
              </a:rPr>
              <a:t>】</a:t>
            </a:r>
            <a:r>
              <a:rPr kumimoji="1" lang="ja-JP" altLang="en-US" sz="900" dirty="0">
                <a:latin typeface="+mn-ea"/>
              </a:rPr>
              <a:t>に一部記載）についてこれを遵守します。</a:t>
            </a:r>
            <a:endParaRPr kumimoji="1" lang="en-US" altLang="ja-JP" sz="900" dirty="0">
              <a:latin typeface="+mn-ea"/>
            </a:endParaRPr>
          </a:p>
          <a:p>
            <a:r>
              <a:rPr kumimoji="1" lang="ja-JP" altLang="en-US" sz="900" dirty="0">
                <a:latin typeface="+mn-ea"/>
              </a:rPr>
              <a:t>これらに違反したと主催者が判断した場合、その時期を問わず出展申込の拒否、出展の取り消しを命じることができます。</a:t>
            </a:r>
            <a:endParaRPr kumimoji="1" lang="en-US" altLang="ja-JP" sz="900" dirty="0">
              <a:latin typeface="+mn-ea"/>
            </a:endParaRPr>
          </a:p>
          <a:p>
            <a:endParaRPr kumimoji="1" lang="en-US" altLang="ja-JP" sz="900" dirty="0">
              <a:latin typeface="+mn-ea"/>
            </a:endParaRPr>
          </a:p>
          <a:p>
            <a:r>
              <a:rPr kumimoji="1" lang="ja-JP" altLang="en-US" sz="1000" dirty="0">
                <a:latin typeface="+mn-ea"/>
              </a:rPr>
              <a:t>２．出展物</a:t>
            </a:r>
            <a:endParaRPr kumimoji="1" lang="en-US" altLang="ja-JP" sz="1000" dirty="0">
              <a:latin typeface="+mn-ea"/>
            </a:endParaRPr>
          </a:p>
          <a:p>
            <a:r>
              <a:rPr kumimoji="1" lang="ja-JP" altLang="en-US" sz="900" dirty="0">
                <a:latin typeface="+mn-ea"/>
              </a:rPr>
              <a:t>原則として</a:t>
            </a:r>
            <a:r>
              <a:rPr kumimoji="1" lang="ja-JP" altLang="en-US" sz="900" dirty="0" smtClean="0">
                <a:latin typeface="+mn-ea"/>
              </a:rPr>
              <a:t>「農業」</a:t>
            </a:r>
            <a:r>
              <a:rPr kumimoji="1" lang="ja-JP" altLang="en-US" sz="900" dirty="0">
                <a:latin typeface="+mn-ea"/>
              </a:rPr>
              <a:t>に関する情報とします。</a:t>
            </a:r>
            <a:endParaRPr kumimoji="1" lang="en-US" altLang="ja-JP" sz="900" dirty="0">
              <a:latin typeface="+mn-ea"/>
            </a:endParaRPr>
          </a:p>
          <a:p>
            <a:r>
              <a:rPr kumimoji="1" lang="ja-JP" altLang="en-US" sz="900" dirty="0" smtClean="0">
                <a:latin typeface="+mn-ea"/>
              </a:rPr>
              <a:t>出展は</a:t>
            </a:r>
            <a:r>
              <a:rPr kumimoji="1" lang="ja-JP" altLang="en-US" sz="900" dirty="0">
                <a:latin typeface="+mn-ea"/>
              </a:rPr>
              <a:t>事務局内</a:t>
            </a:r>
            <a:r>
              <a:rPr kumimoji="1" lang="ja-JP" altLang="en-US" sz="900" dirty="0" smtClean="0">
                <a:latin typeface="+mn-ea"/>
              </a:rPr>
              <a:t>の</a:t>
            </a:r>
            <a:r>
              <a:rPr kumimoji="1" lang="ja-JP" altLang="en-US" sz="900" dirty="0">
                <a:latin typeface="+mn-ea"/>
              </a:rPr>
              <a:t>出展</a:t>
            </a:r>
            <a:r>
              <a:rPr kumimoji="1" lang="ja-JP" altLang="en-US" sz="900" dirty="0" smtClean="0">
                <a:latin typeface="+mn-ea"/>
              </a:rPr>
              <a:t>基準</a:t>
            </a:r>
            <a:r>
              <a:rPr kumimoji="1" lang="ja-JP" altLang="en-US" sz="900" dirty="0">
                <a:latin typeface="+mn-ea"/>
              </a:rPr>
              <a:t>に従い出展審査を行い、出展</a:t>
            </a:r>
            <a:r>
              <a:rPr kumimoji="1" lang="ja-JP" altLang="en-US" sz="900" dirty="0" smtClean="0">
                <a:latin typeface="+mn-ea"/>
              </a:rPr>
              <a:t>申込団体が出展基準</a:t>
            </a:r>
            <a:r>
              <a:rPr kumimoji="1" lang="ja-JP" altLang="en-US" sz="900" dirty="0">
                <a:latin typeface="+mn-ea"/>
              </a:rPr>
              <a:t>を満たすか否かを決定する権利を持ちます</a:t>
            </a:r>
            <a:r>
              <a:rPr kumimoji="1" lang="ja-JP" altLang="en-US" sz="900" dirty="0" smtClean="0">
                <a:latin typeface="+mn-ea"/>
              </a:rPr>
              <a:t>。</a:t>
            </a:r>
            <a:endParaRPr kumimoji="1" lang="en-US" altLang="ja-JP" sz="900" dirty="0" smtClean="0">
              <a:latin typeface="+mn-ea"/>
            </a:endParaRPr>
          </a:p>
          <a:p>
            <a:endParaRPr kumimoji="1" lang="en-US" altLang="ja-JP" sz="900" dirty="0">
              <a:latin typeface="+mn-ea"/>
            </a:endParaRPr>
          </a:p>
          <a:p>
            <a:r>
              <a:rPr kumimoji="1" lang="ja-JP" altLang="en-US" sz="1000" dirty="0">
                <a:latin typeface="+mn-ea"/>
              </a:rPr>
              <a:t>３．出展の申込</a:t>
            </a:r>
            <a:endParaRPr kumimoji="1" lang="en-US" altLang="ja-JP" sz="1000" dirty="0">
              <a:latin typeface="+mn-ea"/>
            </a:endParaRPr>
          </a:p>
          <a:p>
            <a:r>
              <a:rPr kumimoji="1" lang="ja-JP" altLang="en-US" sz="900" dirty="0">
                <a:latin typeface="+mn-ea"/>
              </a:rPr>
              <a:t>主催者が出展申込書を受領</a:t>
            </a:r>
            <a:r>
              <a:rPr kumimoji="1" lang="ja-JP" altLang="en-US" sz="900" dirty="0" smtClean="0">
                <a:latin typeface="+mn-ea"/>
              </a:rPr>
              <a:t>した</a:t>
            </a:r>
            <a:r>
              <a:rPr kumimoji="1" lang="ja-JP" altLang="en-US" sz="900" dirty="0">
                <a:latin typeface="+mn-ea"/>
              </a:rPr>
              <a:t>時点で申込受付とします。申込書原本を郵送するか</a:t>
            </a:r>
            <a:r>
              <a:rPr kumimoji="1" lang="en-US" altLang="ja-JP" sz="900" dirty="0">
                <a:latin typeface="+mn-ea"/>
              </a:rPr>
              <a:t>E</a:t>
            </a:r>
            <a:r>
              <a:rPr kumimoji="1" lang="ja-JP" altLang="en-US" sz="900" dirty="0">
                <a:latin typeface="+mn-ea"/>
              </a:rPr>
              <a:t>メールにて送付、もしくは</a:t>
            </a:r>
            <a:r>
              <a:rPr kumimoji="1" lang="en-US" altLang="ja-JP" sz="900" dirty="0">
                <a:latin typeface="+mn-ea"/>
              </a:rPr>
              <a:t>FAX</a:t>
            </a:r>
            <a:r>
              <a:rPr kumimoji="1" lang="ja-JP" altLang="en-US" sz="900" dirty="0">
                <a:latin typeface="+mn-ea"/>
              </a:rPr>
              <a:t>にてお申込みください。内容に不足または不備があったと主催者で判断した場合、主催者は出展をお断りする権利を持ちます。開催終了後、主催者が定める期日までに出展料をお振込みください。</a:t>
            </a:r>
            <a:endParaRPr kumimoji="1" lang="en-US" altLang="ja-JP" sz="900" dirty="0">
              <a:latin typeface="+mn-ea"/>
            </a:endParaRPr>
          </a:p>
          <a:p>
            <a:endParaRPr kumimoji="1" lang="en-US" altLang="ja-JP" sz="900" dirty="0">
              <a:latin typeface="+mn-ea"/>
            </a:endParaRPr>
          </a:p>
          <a:p>
            <a:r>
              <a:rPr kumimoji="1" lang="ja-JP" altLang="en-US" sz="1000" dirty="0">
                <a:latin typeface="+mn-ea"/>
              </a:rPr>
              <a:t>４．出展のキャンセル</a:t>
            </a:r>
            <a:endParaRPr kumimoji="1" lang="en-US" altLang="ja-JP" sz="1000" dirty="0">
              <a:latin typeface="+mn-ea"/>
            </a:endParaRPr>
          </a:p>
          <a:p>
            <a:r>
              <a:rPr kumimoji="1" lang="ja-JP" altLang="en-US" sz="900" dirty="0">
                <a:latin typeface="+mn-ea"/>
              </a:rPr>
              <a:t>出展申込後の出店取り消し・解約は原則認めないものと</a:t>
            </a:r>
            <a:r>
              <a:rPr kumimoji="1" lang="ja-JP" altLang="en-US" sz="900" dirty="0" smtClean="0">
                <a:latin typeface="+mn-ea"/>
              </a:rPr>
              <a:t>します。但し、主催者が不可抗力と認め解約を承認する場合は、出展者は基本設備代金を解約料に替えて主催者に支払うものとします。</a:t>
            </a:r>
            <a:endParaRPr kumimoji="1" lang="en-US" altLang="ja-JP" sz="900" dirty="0">
              <a:latin typeface="+mn-ea"/>
            </a:endParaRPr>
          </a:p>
          <a:p>
            <a:endParaRPr kumimoji="1" lang="en-US" altLang="ja-JP" sz="900" dirty="0">
              <a:latin typeface="+mn-ea"/>
            </a:endParaRPr>
          </a:p>
          <a:p>
            <a:r>
              <a:rPr kumimoji="1" lang="ja-JP" altLang="en-US" sz="1000" dirty="0">
                <a:latin typeface="+mn-ea"/>
              </a:rPr>
              <a:t>５．小間位置の決定</a:t>
            </a:r>
            <a:endParaRPr kumimoji="1" lang="en-US" altLang="ja-JP" sz="1000" dirty="0">
              <a:latin typeface="+mn-ea"/>
            </a:endParaRPr>
          </a:p>
          <a:p>
            <a:r>
              <a:rPr kumimoji="1" lang="ja-JP" altLang="en-US" sz="900" dirty="0">
                <a:latin typeface="+mn-ea"/>
              </a:rPr>
              <a:t>出展小間の位置は、主催者が出展内容、申込順などを考慮の上決定します。出展者はいかなる理由があってもその全部または一部を他社と交換・譲渡・貸与などすることはできません。出展申込キャンセルなどがあった場合、主催者はマニュアルでお送りした小間位置のレイアウトを変更する権利をもちます。</a:t>
            </a:r>
            <a:endParaRPr kumimoji="1" lang="en-US" altLang="ja-JP" sz="900" dirty="0">
              <a:latin typeface="+mn-ea"/>
            </a:endParaRPr>
          </a:p>
          <a:p>
            <a:endParaRPr kumimoji="1" lang="en-US" altLang="ja-JP" sz="900" dirty="0">
              <a:latin typeface="+mn-ea"/>
            </a:endParaRPr>
          </a:p>
          <a:p>
            <a:r>
              <a:rPr kumimoji="1" lang="ja-JP" altLang="en-US" sz="1000" dirty="0">
                <a:latin typeface="+mn-ea"/>
              </a:rPr>
              <a:t>６．禁止行為</a:t>
            </a:r>
          </a:p>
          <a:p>
            <a:r>
              <a:rPr kumimoji="1" lang="ja-JP" altLang="en-US" sz="900" dirty="0">
                <a:latin typeface="+mn-ea"/>
              </a:rPr>
              <a:t>・出展者は、通路など</a:t>
            </a:r>
            <a:r>
              <a:rPr kumimoji="1" lang="ja-JP" altLang="en-US" sz="900" dirty="0" smtClean="0">
                <a:latin typeface="+mn-ea"/>
              </a:rPr>
              <a:t>自出展小間内</a:t>
            </a:r>
            <a:r>
              <a:rPr kumimoji="1" lang="ja-JP" altLang="en-US" sz="900" dirty="0">
                <a:latin typeface="+mn-ea"/>
              </a:rPr>
              <a:t>以外の場所で展示・宣伝・営業行為などを行うことはできません。</a:t>
            </a:r>
            <a:endParaRPr kumimoji="1" lang="en-US" altLang="ja-JP" sz="900" dirty="0">
              <a:latin typeface="+mn-ea"/>
            </a:endParaRPr>
          </a:p>
          <a:p>
            <a:r>
              <a:rPr kumimoji="1" lang="ja-JP" altLang="en-US" sz="900" dirty="0">
                <a:latin typeface="+mn-ea"/>
              </a:rPr>
              <a:t>・過度の音響、煙、臭気等により、他出展者・来場者に迷惑をかけないように注意してください。</a:t>
            </a:r>
            <a:endParaRPr kumimoji="1" lang="en-US" altLang="ja-JP" sz="900" dirty="0">
              <a:latin typeface="+mn-ea"/>
            </a:endParaRPr>
          </a:p>
          <a:p>
            <a:r>
              <a:rPr kumimoji="1" lang="ja-JP" altLang="en-US" sz="900" dirty="0">
                <a:latin typeface="+mn-ea"/>
              </a:rPr>
              <a:t>　飲食物のサンプリングや裸火の使用は禁止します</a:t>
            </a:r>
            <a:r>
              <a:rPr kumimoji="1" lang="ja-JP" altLang="en-US" sz="900" dirty="0" smtClean="0">
                <a:latin typeface="+mn-ea"/>
              </a:rPr>
              <a:t>。（農産物直売屋台での</a:t>
            </a:r>
            <a:r>
              <a:rPr kumimoji="1" lang="ja-JP" altLang="en-US" sz="900" dirty="0">
                <a:latin typeface="+mn-ea"/>
              </a:rPr>
              <a:t>火器の使用は出来ません）</a:t>
            </a:r>
            <a:endParaRPr kumimoji="1" lang="en-US" altLang="ja-JP" sz="900" dirty="0">
              <a:latin typeface="+mn-ea"/>
            </a:endParaRPr>
          </a:p>
          <a:p>
            <a:r>
              <a:rPr kumimoji="1" lang="ja-JP" altLang="en-US" sz="900" dirty="0">
                <a:latin typeface="+mn-ea"/>
              </a:rPr>
              <a:t>・出展者は会場に適用されるすべての防火および安全法規・行政指導を遵守しなければなりません。</a:t>
            </a:r>
            <a:endParaRPr kumimoji="1" lang="en-US" altLang="ja-JP" sz="900" dirty="0">
              <a:latin typeface="+mn-ea"/>
            </a:endParaRPr>
          </a:p>
          <a:p>
            <a:r>
              <a:rPr kumimoji="1" lang="ja-JP" altLang="en-US" sz="900" dirty="0">
                <a:latin typeface="+mn-ea"/>
              </a:rPr>
              <a:t>・出展者は会期中および会期後に来場者ならびに出展者などに対し迷惑のかかる行為</a:t>
            </a:r>
            <a:endParaRPr kumimoji="1" lang="en-US" altLang="ja-JP" sz="900" dirty="0">
              <a:latin typeface="+mn-ea"/>
            </a:endParaRPr>
          </a:p>
          <a:p>
            <a:r>
              <a:rPr kumimoji="1" lang="ja-JP" altLang="en-US" sz="900" dirty="0">
                <a:latin typeface="+mn-ea"/>
              </a:rPr>
              <a:t>　（強引なセールスや勧誘、営業妨害またはそれらに類する行為など）をしてはいけません。</a:t>
            </a:r>
            <a:endParaRPr kumimoji="1" lang="en-US" altLang="ja-JP" sz="900" dirty="0">
              <a:latin typeface="+mn-ea"/>
            </a:endParaRPr>
          </a:p>
          <a:p>
            <a:endParaRPr kumimoji="1" lang="ja-JP" altLang="en-US" sz="900" dirty="0">
              <a:latin typeface="+mn-ea"/>
            </a:endParaRPr>
          </a:p>
          <a:p>
            <a:r>
              <a:rPr kumimoji="1" lang="ja-JP" altLang="en-US" sz="1000" dirty="0">
                <a:latin typeface="+mn-ea"/>
              </a:rPr>
              <a:t>７．展示会の中止</a:t>
            </a:r>
          </a:p>
          <a:p>
            <a:r>
              <a:rPr kumimoji="1" lang="ja-JP" altLang="en-US" sz="900" dirty="0">
                <a:latin typeface="+mn-ea"/>
              </a:rPr>
              <a:t>主催者は天変地変その他不可抗力（コロナウイルス感染状況を含む）の原因で開催が不適当と判断した場合は、会期の変更もしくは中止をすることがあります。主催者はこれによって生ずる出展者その他の損害について責任を負わないものとします。</a:t>
            </a:r>
            <a:endParaRPr kumimoji="1" lang="en-US" altLang="ja-JP" sz="900" dirty="0">
              <a:latin typeface="+mn-ea"/>
            </a:endParaRPr>
          </a:p>
          <a:p>
            <a:endParaRPr kumimoji="1" lang="ja-JP" altLang="en-US" sz="900" dirty="0">
              <a:latin typeface="+mn-ea"/>
            </a:endParaRPr>
          </a:p>
          <a:p>
            <a:r>
              <a:rPr kumimoji="1" lang="ja-JP" altLang="en-US" sz="1000" dirty="0">
                <a:latin typeface="+mn-ea"/>
              </a:rPr>
              <a:t>８．出展物の管理</a:t>
            </a:r>
          </a:p>
          <a:p>
            <a:r>
              <a:rPr kumimoji="1" lang="ja-JP" altLang="en-US" sz="900" dirty="0">
                <a:latin typeface="+mn-ea"/>
              </a:rPr>
              <a:t>出展者は出展物の管理についてスタッフを配置するなど事故防止に最善の注意を払いますが、いかなる理由においても損害損失（盗難・紛失・火災・損傷等）については責任を負いません。また出展者およびその従業員・関係者等の不注意などによって展示会場内で生じた人および物品に対する障害・損害などに対し一切の責任をおいません。出展者はその従業員・関係者等の不注意などによって生じた会場内およびその周辺の建築物・設備に対するすべての損害について、ただちに賠償するものとします。</a:t>
            </a:r>
            <a:endParaRPr kumimoji="1" lang="en-US" altLang="ja-JP" sz="900" dirty="0">
              <a:latin typeface="+mn-ea"/>
            </a:endParaRPr>
          </a:p>
          <a:p>
            <a:endParaRPr kumimoji="1" lang="ja-JP" altLang="en-US" sz="900" dirty="0">
              <a:latin typeface="+mn-ea"/>
            </a:endParaRPr>
          </a:p>
          <a:p>
            <a:r>
              <a:rPr kumimoji="1" lang="ja-JP" altLang="en-US" sz="1000" dirty="0">
                <a:latin typeface="+mn-ea"/>
              </a:rPr>
              <a:t>９．反社会勢力に対する取り決め</a:t>
            </a:r>
          </a:p>
          <a:p>
            <a:r>
              <a:rPr kumimoji="1" lang="ja-JP" altLang="en-US" sz="900" dirty="0">
                <a:latin typeface="+mn-ea"/>
              </a:rPr>
              <a:t>出展者は自己、自己の役員、従業員、その代理もしくは媒介する者が暴力団員又は暴力団と密接な関係を有する者等の反社会勢力ではないこと、また各都道府県が定める暴力団排除条例を遵守することを確約するものとします。万一そのような事実が判明した場合、主催者は出店契約を解除する権利を有します。この場合も出展者は本項で定める規定によってキャンセル料を支払う義務を負うものとします。</a:t>
            </a:r>
          </a:p>
        </p:txBody>
      </p:sp>
    </p:spTree>
    <p:extLst>
      <p:ext uri="{BB962C8B-B14F-4D97-AF65-F5344CB8AC3E}">
        <p14:creationId xmlns:p14="http://schemas.microsoft.com/office/powerpoint/2010/main" val="239814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960</TotalTime>
  <Words>1916</Words>
  <Application>Microsoft Office PowerPoint</Application>
  <PresentationFormat>A4 210 x 297 mm</PresentationFormat>
  <Paragraphs>177</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JOUV016</dc:creator>
  <cp:lastModifiedBy>田村 義朗</cp:lastModifiedBy>
  <cp:revision>67</cp:revision>
  <cp:lastPrinted>2023-09-14T08:38:59Z</cp:lastPrinted>
  <dcterms:created xsi:type="dcterms:W3CDTF">2020-04-08T07:32:28Z</dcterms:created>
  <dcterms:modified xsi:type="dcterms:W3CDTF">2023-09-15T04:04:22Z</dcterms:modified>
</cp:coreProperties>
</file>