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8"/>
  </p:notesMasterIdLst>
  <p:sldIdLst>
    <p:sldId id="2147378892" r:id="rId5"/>
    <p:sldId id="845" r:id="rId6"/>
    <p:sldId id="2147378893" r:id="rId7"/>
  </p:sldIdLst>
  <p:sldSz cx="9906000" cy="6858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796" autoAdjust="0"/>
  </p:normalViewPr>
  <p:slideViewPr>
    <p:cSldViewPr snapToGrid="0">
      <p:cViewPr varScale="1">
        <p:scale>
          <a:sx n="73" d="100"/>
          <a:sy n="73" d="100"/>
        </p:scale>
        <p:origin x="11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3076142" cy="513284"/>
          </a:xfrm>
          <a:prstGeom prst="rect">
            <a:avLst/>
          </a:prstGeom>
        </p:spPr>
        <p:txBody>
          <a:bodyPr vert="horz" lIns="94609" tIns="47303" rIns="94609" bIns="47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506" y="3"/>
            <a:ext cx="3076142" cy="513284"/>
          </a:xfrm>
          <a:prstGeom prst="rect">
            <a:avLst/>
          </a:prstGeom>
        </p:spPr>
        <p:txBody>
          <a:bodyPr vert="horz" lIns="94609" tIns="47303" rIns="94609" bIns="47303" rtlCol="0"/>
          <a:lstStyle>
            <a:lvl1pPr algn="r">
              <a:defRPr sz="1300"/>
            </a:lvl1pPr>
          </a:lstStyle>
          <a:p>
            <a:fld id="{7EE5BBA3-23BA-421E-A6B2-40CBB36E4ACA}" type="datetimeFigureOut">
              <a:rPr kumimoji="1" lang="ja-JP" altLang="en-US" smtClean="0"/>
              <a:t>2025/5/15</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09" tIns="47303" rIns="94609" bIns="47303" rtlCol="0" anchor="ctr"/>
          <a:lstStyle/>
          <a:p>
            <a:endParaRPr lang="ja-JP" altLang="en-US"/>
          </a:p>
        </p:txBody>
      </p:sp>
      <p:sp>
        <p:nvSpPr>
          <p:cNvPr id="5" name="ノート プレースホルダー 4"/>
          <p:cNvSpPr>
            <a:spLocks noGrp="1"/>
          </p:cNvSpPr>
          <p:nvPr>
            <p:ph type="body" sz="quarter" idx="3"/>
          </p:nvPr>
        </p:nvSpPr>
        <p:spPr>
          <a:xfrm>
            <a:off x="710262" y="4925238"/>
            <a:ext cx="5678778" cy="4029439"/>
          </a:xfrm>
          <a:prstGeom prst="rect">
            <a:avLst/>
          </a:prstGeom>
        </p:spPr>
        <p:txBody>
          <a:bodyPr vert="horz" lIns="94609" tIns="47303" rIns="94609" bIns="47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1333"/>
            <a:ext cx="3076142" cy="513284"/>
          </a:xfrm>
          <a:prstGeom prst="rect">
            <a:avLst/>
          </a:prstGeom>
        </p:spPr>
        <p:txBody>
          <a:bodyPr vert="horz" lIns="94609" tIns="47303" rIns="94609" bIns="47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506" y="9721333"/>
            <a:ext cx="3076142" cy="513284"/>
          </a:xfrm>
          <a:prstGeom prst="rect">
            <a:avLst/>
          </a:prstGeom>
        </p:spPr>
        <p:txBody>
          <a:bodyPr vert="horz" lIns="94609" tIns="47303" rIns="94609" bIns="47303" rtlCol="0" anchor="b"/>
          <a:lstStyle>
            <a:lvl1pPr algn="r">
              <a:defRPr sz="13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9E4919-8921-4E53-817D-973F5F6DF7C1}" type="slidenum">
              <a:rPr kumimoji="1" lang="ja-JP" altLang="en-US" smtClean="0"/>
              <a:t>3</a:t>
            </a:fld>
            <a:endParaRPr kumimoji="1" lang="ja-JP" altLang="en-US"/>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2025/5/15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2025/5/15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2025/5/15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2025/5/15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3566105482"/>
              </p:ext>
            </p:extLst>
          </p:nvPr>
        </p:nvGraphicFramePr>
        <p:xfrm>
          <a:off x="5062270" y="4164608"/>
          <a:ext cx="4794000"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533232722"/>
              </p:ext>
            </p:extLst>
          </p:nvPr>
        </p:nvGraphicFramePr>
        <p:xfrm>
          <a:off x="5046011" y="2508608"/>
          <a:ext cx="4794000"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318629555"/>
              </p:ext>
            </p:extLst>
          </p:nvPr>
        </p:nvGraphicFramePr>
        <p:xfrm>
          <a:off x="5046011" y="1572536"/>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u="none" dirty="0">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4113793512"/>
              </p:ext>
            </p:extLst>
          </p:nvPr>
        </p:nvGraphicFramePr>
        <p:xfrm>
          <a:off x="78011" y="5244608"/>
          <a:ext cx="4794000"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4285657145"/>
              </p:ext>
            </p:extLst>
          </p:nvPr>
        </p:nvGraphicFramePr>
        <p:xfrm>
          <a:off x="78011" y="2688608"/>
          <a:ext cx="4794000"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3057897294"/>
              </p:ext>
            </p:extLst>
          </p:nvPr>
        </p:nvGraphicFramePr>
        <p:xfrm>
          <a:off x="78011" y="744608"/>
          <a:ext cx="4794000"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ＭＳ 明朝" panose="02020609040205080304" pitchFamily="17" charset="-128"/>
                          <a:ea typeface="ＭＳ 明朝" panose="02020609040205080304" pitchFamily="17" charset="-128"/>
                        </a:rPr>
                        <a:t>有機物の適正な施用による土づくりを検討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360000"/>
            <a:ext cx="4559261" cy="338554"/>
          </a:xfrm>
          <a:prstGeom prst="rect">
            <a:avLst/>
          </a:prstGeom>
          <a:noFill/>
        </p:spPr>
        <p:txBody>
          <a:bodyPr wrap="none" lIns="91440" tIns="45720" rIns="91440" bIns="45720" rtlCol="0" anchor="t">
            <a:spAutoFit/>
          </a:bodyPr>
          <a:lstStyle/>
          <a:p>
            <a:pPr>
              <a:tabLst>
                <a:tab pos="1524000" algn="l"/>
              </a:tabLst>
            </a:pPr>
            <a:r>
              <a:rPr kumimoji="1" lang="ja-JP" altLang="en-US" sz="1600" b="1" dirty="0">
                <a:latin typeface="Meiryo UI"/>
                <a:ea typeface="Meiryo UI"/>
              </a:rPr>
              <a:t>環境負荷低減のチェックシート</a:t>
            </a:r>
            <a:r>
              <a:rPr lang="ja-JP" altLang="en-US" sz="1600" b="1" dirty="0">
                <a:latin typeface="メイリオ"/>
                <a:ea typeface="メイリオ"/>
              </a:rPr>
              <a:t>（</a:t>
            </a:r>
            <a:r>
              <a:rPr kumimoji="0" lang="ja-JP" altLang="en-US" sz="1600" b="1" i="0" strike="noStrike" kern="1200" cap="none" spc="0" normalizeH="0" baseline="0" noProof="0" dirty="0">
                <a:ln>
                  <a:noFill/>
                </a:ln>
                <a:effectLst/>
                <a:uLnTx/>
                <a:uFillTx/>
                <a:latin typeface="メイリオ"/>
                <a:ea typeface="メイリオ"/>
              </a:rPr>
              <a:t>農業経営体向け）</a:t>
            </a:r>
            <a:endParaRPr kumimoji="1" lang="en-US" altLang="ja-JP" sz="16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648192999"/>
              </p:ext>
            </p:extLst>
          </p:nvPr>
        </p:nvGraphicFramePr>
        <p:xfrm>
          <a:off x="5046011" y="745799"/>
          <a:ext cx="4794000"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u="none"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u="none"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8B24ABB5-931D-F23B-0E2C-AAE9320FEB63}"/>
              </a:ext>
            </a:extLst>
          </p:cNvPr>
          <p:cNvSpPr txBox="1"/>
          <p:nvPr/>
        </p:nvSpPr>
        <p:spPr>
          <a:xfrm>
            <a:off x="3495" y="51416"/>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別紙様式第６号</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845771739"/>
              </p:ext>
            </p:extLst>
          </p:nvPr>
        </p:nvGraphicFramePr>
        <p:xfrm>
          <a:off x="51639" y="5124128"/>
          <a:ext cx="4862107"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u="none">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892440988"/>
              </p:ext>
            </p:extLst>
          </p:nvPr>
        </p:nvGraphicFramePr>
        <p:xfrm>
          <a:off x="5001167" y="2627537"/>
          <a:ext cx="4862107"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u="none">
                          <a:solidFill>
                            <a:schemeClr val="tx1"/>
                          </a:solidFill>
                          <a:latin typeface="ＭＳ 明朝" panose="02020609040205080304" pitchFamily="17" charset="-128"/>
                          <a:ea typeface="ＭＳ 明朝" panose="02020609040205080304" pitchFamily="17" charset="-128"/>
                        </a:rPr>
                        <a:t>GAP</a:t>
                      </a:r>
                      <a:r>
                        <a:rPr kumimoji="1" lang="ja-JP" altLang="en-US" sz="1200" b="0" u="none">
                          <a:solidFill>
                            <a:schemeClr val="tx1"/>
                          </a:solidFill>
                          <a:latin typeface="ＭＳ 明朝" panose="02020609040205080304" pitchFamily="17" charset="-128"/>
                          <a:ea typeface="ＭＳ 明朝" panose="02020609040205080304" pitchFamily="17" charset="-128"/>
                        </a:rPr>
                        <a:t>・</a:t>
                      </a:r>
                      <a:r>
                        <a:rPr kumimoji="1" lang="en-US" altLang="ja-JP" sz="1200" b="0" u="none">
                          <a:solidFill>
                            <a:schemeClr val="tx1"/>
                          </a:solidFill>
                          <a:latin typeface="ＭＳ 明朝" panose="02020609040205080304" pitchFamily="17" charset="-128"/>
                          <a:ea typeface="ＭＳ 明朝" panose="02020609040205080304" pitchFamily="17" charset="-128"/>
                        </a:rPr>
                        <a:t>HACCP</a:t>
                      </a:r>
                      <a:r>
                        <a:rPr kumimoji="1" lang="ja-JP" altLang="en-US" sz="1200" b="0" u="none">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380262422"/>
              </p:ext>
            </p:extLst>
          </p:nvPr>
        </p:nvGraphicFramePr>
        <p:xfrm>
          <a:off x="5001167" y="1729425"/>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290067472"/>
              </p:ext>
            </p:extLst>
          </p:nvPr>
        </p:nvGraphicFramePr>
        <p:xfrm>
          <a:off x="5002347" y="823967"/>
          <a:ext cx="4862107"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u="none"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u="none">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718314291"/>
              </p:ext>
            </p:extLst>
          </p:nvPr>
        </p:nvGraphicFramePr>
        <p:xfrm>
          <a:off x="51639" y="4031228"/>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283877415"/>
              </p:ext>
            </p:extLst>
          </p:nvPr>
        </p:nvGraphicFramePr>
        <p:xfrm>
          <a:off x="51639" y="2113891"/>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u="none"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u="none"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u="none"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u="none">
                        <a:solidFill>
                          <a:schemeClr val="tx1"/>
                        </a:solidFill>
                        <a:latin typeface="ＭＳ 明朝" panose="02020609040205080304" pitchFamily="17" charset="-128"/>
                        <a:ea typeface="ＭＳ 明朝" panose="02020609040205080304" pitchFamily="17" charset="-128"/>
                      </a:endParaRPr>
                    </a:p>
                    <a:p>
                      <a:pPr algn="l"/>
                      <a:r>
                        <a:rPr kumimoji="1" lang="ja-JP" altLang="en-US" sz="1200" b="0" u="none">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u="none">
                        <a:solidFill>
                          <a:schemeClr val="tx1"/>
                        </a:solidFill>
                        <a:latin typeface="ＭＳ 明朝" panose="02020609040205080304" pitchFamily="17" charset="-128"/>
                        <a:ea typeface="ＭＳ 明朝" panose="02020609040205080304" pitchFamily="17" charset="-128"/>
                      </a:endParaRPr>
                    </a:p>
                    <a:p>
                      <a:pPr algn="l"/>
                      <a:r>
                        <a:rPr kumimoji="1" lang="ja-JP" altLang="en-US" sz="1200" b="0" u="none">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933491661"/>
              </p:ext>
            </p:extLst>
          </p:nvPr>
        </p:nvGraphicFramePr>
        <p:xfrm>
          <a:off x="51639" y="823967"/>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u="none">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u="none">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u="none">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u="none">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u="none">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u="none">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u="none">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u="none">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u="none">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u="none">
                          <a:solidFill>
                            <a:schemeClr val="tx1"/>
                          </a:solidFill>
                          <a:latin typeface="ＭＳ ゴシック" panose="020B0609070205080204" pitchFamily="49" charset="-128"/>
                          <a:ea typeface="ＭＳ ゴシック" panose="020B0609070205080204" pitchFamily="49" charset="-128"/>
                        </a:rPr>
                        <a:t>※</a:t>
                      </a:r>
                      <a:r>
                        <a:rPr kumimoji="1" lang="ja-JP" altLang="en-US" sz="1100" b="1" u="none">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u="none">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360000"/>
            <a:ext cx="4628190" cy="338554"/>
          </a:xfrm>
          <a:prstGeom prst="rect">
            <a:avLst/>
          </a:prstGeom>
          <a:noFill/>
        </p:spPr>
        <p:txBody>
          <a:bodyPr wrap="none" lIns="91440" tIns="45720" rIns="91440" bIns="45720" rtlCol="0" anchor="t">
            <a:spAutoFit/>
          </a:bodyPr>
          <a:lstStyle/>
          <a:p>
            <a:r>
              <a:rPr kumimoji="1" lang="ja-JP" altLang="en-US" sz="1600" b="1" dirty="0">
                <a:latin typeface="Meiryo UI"/>
                <a:ea typeface="Meiryo UI"/>
              </a:rPr>
              <a:t>環境負荷低減のチェックシート</a:t>
            </a:r>
            <a:r>
              <a:rPr lang="ja-JP" altLang="en-US" sz="1600" b="1" dirty="0">
                <a:latin typeface="メイリオ"/>
                <a:ea typeface="メイリオ"/>
              </a:rPr>
              <a:t>（</a:t>
            </a:r>
            <a:r>
              <a:rPr kumimoji="0" lang="ja-JP" altLang="en-US" sz="1600" b="1" i="0" strike="noStrike" kern="1200" cap="none" spc="0" normalizeH="0" baseline="0" noProof="0" dirty="0">
                <a:ln>
                  <a:noFill/>
                </a:ln>
                <a:effectLst/>
                <a:uLnTx/>
                <a:uFillTx/>
                <a:latin typeface="メイリオ"/>
                <a:ea typeface="メイリオ"/>
              </a:rPr>
              <a:t>畜産経営体向け）</a:t>
            </a:r>
            <a:endParaRPr kumimoji="1" lang="en-US" altLang="ja-JP" sz="16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9725739"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strike="noStrike" kern="1200" cap="none" spc="0" normalizeH="0" baseline="0" noProof="0" dirty="0">
                <a:ln>
                  <a:noFill/>
                </a:ln>
                <a:effectLst/>
                <a:uLnTx/>
                <a:uFillTx/>
                <a:latin typeface="Meiryo UI"/>
                <a:ea typeface="Meiryo UI"/>
                <a:cs typeface="+mn-cs"/>
              </a:rPr>
              <a:t>（裏面）</a:t>
            </a:r>
            <a:r>
              <a:rPr kumimoji="0" lang="ja-JP" altLang="en-US" sz="1600" b="1" i="0" strike="noStrike" kern="1200" cap="none" spc="0" normalizeH="0" baseline="0" noProof="0" dirty="0">
                <a:ln>
                  <a:noFill/>
                </a:ln>
                <a:effectLst/>
                <a:uLnTx/>
                <a:uFillTx/>
                <a:latin typeface="メイリオ"/>
                <a:ea typeface="メイリオ"/>
              </a:rPr>
              <a:t>農業経営体向け、畜産経営体向け、自治体等向け（共通）</a:t>
            </a:r>
            <a:endParaRPr kumimoji="1" lang="en-US" altLang="ja-JP" sz="1600" b="1" dirty="0">
              <a:latin typeface="Meiryo UI"/>
              <a:ea typeface="Meiryo UI"/>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r>
              <a:rPr kumimoji="1" lang="ja-JP" altLang="en-US" sz="1400" dirty="0"/>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369332"/>
          </a:xfrm>
          <a:prstGeom prst="rect">
            <a:avLst/>
          </a:prstGeom>
          <a:noFill/>
        </p:spPr>
        <p:txBody>
          <a:bodyPr wrap="square" rtlCol="0">
            <a:spAutoFit/>
          </a:bodyPr>
          <a:lstStyle/>
          <a:p>
            <a:endParaRPr kumimoji="1" lang="ja-JP" altLang="en-US" dirty="0"/>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extLst>
              <p:ext uri="{D42A27DB-BD31-4B8C-83A1-F6EECF244321}">
                <p14:modId xmlns:p14="http://schemas.microsoft.com/office/powerpoint/2010/main" val="1022182762"/>
              </p:ext>
            </p:extLst>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tabLst>
                          <a:tab pos="4756150" algn="l"/>
                        </a:tabLst>
                      </a:pP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u="none" dirty="0">
                        <a:solidFill>
                          <a:schemeClr val="tx1"/>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4f5c__x6210__x65e5__x6642_ xmlns="04051ca4-4174-4f5a-b4bf-c8092c177d67" xsi:nil="true"/>
    <TaxCatchAll xmlns="85ec59af-1a16-40a0-b163-384e34c79a5c" xsi:nil="true"/>
    <lcf76f155ced4ddcb4097134ff3c332f xmlns="04051ca4-4174-4f5a-b4bf-c8092c177d6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3" ma:contentTypeDescription="新しいドキュメントを作成します。" ma:contentTypeScope="" ma:versionID="de5ad265e0081bea98a93c21f430bc9f">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b84d8d23a75288d1c67f918251412021"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www.w3.org/XML/1998/namespace"/>
    <ds:schemaRef ds:uri="85ec59af-1a16-40a0-b163-384e34c79a5c"/>
    <ds:schemaRef ds:uri="04051ca4-4174-4f5a-b4bf-c8092c177d67"/>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9F273E9-A9CC-43C5-B5C4-144ADC267E33}">
  <ds:schemaRefs>
    <ds:schemaRef ds:uri="04051ca4-4174-4f5a-b4bf-c8092c177d67"/>
    <ds:schemaRef ds:uri="85ec59af-1a16-40a0-b163-384e34c79a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519</TotalTime>
  <Words>1504</Words>
  <Application>Microsoft Office PowerPoint</Application>
  <PresentationFormat>A4 210 x 297 mm</PresentationFormat>
  <Paragraphs>261</Paragraphs>
  <Slides>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HnoAdmin</cp:lastModifiedBy>
  <cp:revision>17</cp:revision>
  <cp:lastPrinted>2024-01-31T05:13:45Z</cp:lastPrinted>
  <dcterms:created xsi:type="dcterms:W3CDTF">2023-04-07T00:51:12Z</dcterms:created>
  <dcterms:modified xsi:type="dcterms:W3CDTF">2025-05-15T04:05:00Z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