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24" autoAdjust="0"/>
  </p:normalViewPr>
  <p:slideViewPr>
    <p:cSldViewPr snapToGrid="0">
      <p:cViewPr varScale="1">
        <p:scale>
          <a:sx n="110" d="100"/>
          <a:sy n="110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02882"/>
              </p:ext>
            </p:extLst>
          </p:nvPr>
        </p:nvGraphicFramePr>
        <p:xfrm>
          <a:off x="388210" y="1268211"/>
          <a:ext cx="3068843" cy="51193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23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288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①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本則の</a:t>
                      </a:r>
                      <a:r>
                        <a:rPr lang="ja-JP" sz="1200" b="1" u="sng" kern="100" dirty="0">
                          <a:effectLst/>
                          <a:latin typeface="+mn-ea"/>
                          <a:ea typeface="+mn-ea"/>
                        </a:rPr>
                        <a:t>課税事業者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である。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417">
                <a:tc>
                  <a:txBody>
                    <a:bodyPr/>
                    <a:lstStyle/>
                    <a:p>
                      <a:pPr marL="93663" lvl="0" indent="-93663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②　</a:t>
                      </a:r>
                      <a:r>
                        <a:rPr lang="ja-JP" sz="1200" b="1" u="sng" kern="100" dirty="0">
                          <a:effectLst/>
                          <a:latin typeface="+mn-ea"/>
                          <a:ea typeface="+mn-ea"/>
                        </a:rPr>
                        <a:t>免税事業者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（消費税法第９条第１項の規定により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消費税を納める義務が免除される事業者）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である。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2588">
                <a:tc>
                  <a:txBody>
                    <a:bodyPr/>
                    <a:lstStyle/>
                    <a:p>
                      <a:pPr marL="93663" lvl="0" indent="-93663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③　</a:t>
                      </a:r>
                      <a:r>
                        <a:rPr lang="ja-JP" sz="1200" b="1" u="sng" kern="100" dirty="0">
                          <a:effectLst/>
                          <a:latin typeface="+mn-ea"/>
                          <a:ea typeface="+mn-ea"/>
                        </a:rPr>
                        <a:t>簡易課税制度の適用を受ける者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（消費税法第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</a:rPr>
                        <a:t>37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条第１項の規定により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仕入れに係る消費税額の控除の特例を受ける事業者）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である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096">
                <a:tc>
                  <a:txBody>
                    <a:bodyPr/>
                    <a:lstStyle/>
                    <a:p>
                      <a:pPr marL="93663" lvl="0" indent="-93663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④　本則の</a:t>
                      </a:r>
                      <a:r>
                        <a:rPr lang="ja-JP" altLang="en-US" sz="1200" b="1" u="sng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課税事業者かどうかわからないが、消費税を除いて助成金を申請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する。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alt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770667"/>
              </p:ext>
            </p:extLst>
          </p:nvPr>
        </p:nvGraphicFramePr>
        <p:xfrm>
          <a:off x="4038604" y="2278251"/>
          <a:ext cx="2960589" cy="10324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8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6209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①　基準期間（前々年度）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における課税売上高が</a:t>
                      </a: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万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以下である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209">
                <a:tc>
                  <a:txBody>
                    <a:bodyPr/>
                    <a:lstStyle/>
                    <a:p>
                      <a:pPr marL="93663" indent="-93663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②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消費税課税事業者選択届出書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提出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していない。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557456"/>
              </p:ext>
            </p:extLst>
          </p:nvPr>
        </p:nvGraphicFramePr>
        <p:xfrm>
          <a:off x="4034123" y="3813516"/>
          <a:ext cx="2960589" cy="14969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8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995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①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基準期間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（前々年度）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における課税売上高が</a:t>
                      </a: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5,000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万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以下である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995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②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消費税簡易課税制度選択届書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提出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し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ている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995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③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消費税簡易課税制度選択不適用届出書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提出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していない。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64313"/>
              </p:ext>
            </p:extLst>
          </p:nvPr>
        </p:nvGraphicFramePr>
        <p:xfrm>
          <a:off x="388210" y="652806"/>
          <a:ext cx="3955190" cy="3691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2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1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助成対象者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右矢印 8"/>
          <p:cNvSpPr/>
          <p:nvPr/>
        </p:nvSpPr>
        <p:spPr>
          <a:xfrm>
            <a:off x="3567956" y="1512811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4036289" y="1438836"/>
            <a:ext cx="2767888" cy="4034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200" dirty="0"/>
              <a:t>消費税を除いて助成金を申請します。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063185" y="5740376"/>
            <a:ext cx="2740992" cy="4034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200" dirty="0"/>
              <a:t>消費税を除いて助成金を申請します。</a:t>
            </a:r>
          </a:p>
        </p:txBody>
      </p:sp>
      <p:sp>
        <p:nvSpPr>
          <p:cNvPr id="13" name="右矢印 12"/>
          <p:cNvSpPr/>
          <p:nvPr/>
        </p:nvSpPr>
        <p:spPr>
          <a:xfrm rot="19829728">
            <a:off x="7122072" y="2435112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7567295" y="2030506"/>
            <a:ext cx="2123553" cy="677083"/>
          </a:xfrm>
          <a:prstGeom prst="roundRect">
            <a:avLst>
              <a:gd name="adj" fmla="val 8667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すべての</a:t>
            </a:r>
            <a:r>
              <a:rPr kumimoji="1" lang="ja-JP" altLang="en-US" sz="1200" dirty="0"/>
              <a:t>項目に該当する場合、消費税を除かずに助成金を申請します。</a:t>
            </a:r>
          </a:p>
        </p:txBody>
      </p:sp>
      <p:sp>
        <p:nvSpPr>
          <p:cNvPr id="17" name="右矢印 16"/>
          <p:cNvSpPr/>
          <p:nvPr/>
        </p:nvSpPr>
        <p:spPr>
          <a:xfrm>
            <a:off x="3559570" y="2658309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3550606" y="4410905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3572439" y="5812094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 rot="2128089">
            <a:off x="7111562" y="2934125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7567296" y="2873852"/>
            <a:ext cx="2123553" cy="663221"/>
          </a:xfrm>
          <a:prstGeom prst="roundRect">
            <a:avLst>
              <a:gd name="adj" fmla="val 11606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該当しない項目があった</a:t>
            </a:r>
            <a:r>
              <a:rPr kumimoji="1" lang="ja-JP" altLang="en-US" sz="1200" dirty="0"/>
              <a:t>場合、消費税を除いて助成金を申請します。</a:t>
            </a:r>
          </a:p>
        </p:txBody>
      </p:sp>
      <p:sp>
        <p:nvSpPr>
          <p:cNvPr id="22" name="右矢印 21"/>
          <p:cNvSpPr/>
          <p:nvPr/>
        </p:nvSpPr>
        <p:spPr>
          <a:xfrm rot="19829728">
            <a:off x="7099661" y="4240567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7558331" y="3836894"/>
            <a:ext cx="2123553" cy="677083"/>
          </a:xfrm>
          <a:prstGeom prst="roundRect">
            <a:avLst>
              <a:gd name="adj" fmla="val 8667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すべての</a:t>
            </a:r>
            <a:r>
              <a:rPr kumimoji="1" lang="ja-JP" altLang="en-US" sz="1200" dirty="0"/>
              <a:t>項目に該当する場合、消費税を除かずに助成金を申請します。</a:t>
            </a:r>
          </a:p>
        </p:txBody>
      </p:sp>
      <p:sp>
        <p:nvSpPr>
          <p:cNvPr id="24" name="右矢印 23"/>
          <p:cNvSpPr/>
          <p:nvPr/>
        </p:nvSpPr>
        <p:spPr>
          <a:xfrm rot="2128089">
            <a:off x="7102598" y="4727066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7558331" y="4692364"/>
            <a:ext cx="2123553" cy="671926"/>
          </a:xfrm>
          <a:prstGeom prst="roundRect">
            <a:avLst>
              <a:gd name="adj" fmla="val 11606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該当しない項目があった</a:t>
            </a:r>
            <a:r>
              <a:rPr kumimoji="1" lang="ja-JP" altLang="en-US" sz="1200" dirty="0"/>
              <a:t>場合、消費税を除いて助成金を申請します。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71600" y="200589"/>
            <a:ext cx="7583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【</a:t>
            </a:r>
            <a:r>
              <a:rPr lang="ja-JP" altLang="ja-JP" dirty="0"/>
              <a:t>助成対象者の消費税の</a:t>
            </a:r>
            <a:r>
              <a:rPr lang="ja-JP" altLang="en-US" dirty="0"/>
              <a:t>取扱い</a:t>
            </a:r>
            <a:r>
              <a:rPr lang="ja-JP" altLang="ja-JP" dirty="0"/>
              <a:t>チェックリスト】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8210" y="6387600"/>
            <a:ext cx="9172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ja-JP" altLang="en-US" sz="1200" dirty="0"/>
              <a:t>（注）</a:t>
            </a:r>
            <a:r>
              <a:rPr lang="ja-JP" altLang="ja-JP" sz="1200" dirty="0"/>
              <a:t>整備内容</a:t>
            </a:r>
            <a:r>
              <a:rPr lang="ja-JP" altLang="en-US" sz="1200" dirty="0"/>
              <a:t>が複数</a:t>
            </a:r>
            <a:r>
              <a:rPr lang="ja-JP" altLang="ja-JP" sz="1200" dirty="0"/>
              <a:t>あ</a:t>
            </a:r>
            <a:r>
              <a:rPr lang="ja-JP" altLang="en-US" sz="1200" dirty="0"/>
              <a:t>って</a:t>
            </a:r>
            <a:r>
              <a:rPr lang="ja-JP" altLang="ja-JP" sz="1200" dirty="0"/>
              <a:t>、</a:t>
            </a:r>
            <a:r>
              <a:rPr lang="ja-JP" altLang="en-US" sz="1200" dirty="0"/>
              <a:t>それらの整備時期が異なる場合には、整備内容ごとに</a:t>
            </a:r>
            <a:r>
              <a:rPr lang="ja-JP" altLang="ja-JP" sz="1200" dirty="0"/>
              <a:t>基準期間</a:t>
            </a:r>
            <a:r>
              <a:rPr lang="ja-JP" altLang="en-US" sz="1200" dirty="0"/>
              <a:t>、さらには消費税の取扱いが異なることがありますので、</a:t>
            </a:r>
            <a:r>
              <a:rPr lang="ja-JP" altLang="ja-JP" sz="1200" dirty="0"/>
              <a:t>整備内容</a:t>
            </a:r>
            <a:r>
              <a:rPr lang="ja-JP" altLang="en-US" sz="1200" dirty="0"/>
              <a:t>ごとの整備時期等を確認願います。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97</TotalTime>
  <Words>310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</dc:creator>
  <cp:lastModifiedBy>深谷　匠</cp:lastModifiedBy>
  <cp:revision>9</cp:revision>
  <cp:lastPrinted>2021-02-15T02:28:45Z</cp:lastPrinted>
  <dcterms:created xsi:type="dcterms:W3CDTF">2018-01-31T08:59:36Z</dcterms:created>
  <dcterms:modified xsi:type="dcterms:W3CDTF">2021-02-15T02:28:47Z</dcterms:modified>
</cp:coreProperties>
</file>