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6" r:id="rId4"/>
  </p:sldMasterIdLst>
  <p:notesMasterIdLst>
    <p:notesMasterId r:id="rId8"/>
  </p:notesMasterIdLst>
  <p:sldIdLst>
    <p:sldId id="2147378892" r:id="rId5"/>
    <p:sldId id="845" r:id="rId6"/>
    <p:sldId id="2147378893" r:id="rId7"/>
  </p:sldIdLst>
  <p:sldSz cx="9906000" cy="6858000" type="A4"/>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2585C9"/>
    <a:srgbClr val="0070C0"/>
    <a:srgbClr val="00B050"/>
    <a:srgbClr val="70AD47"/>
    <a:srgbClr val="DAE3F3"/>
    <a:srgbClr val="FFF2CC"/>
    <a:srgbClr val="A8BF99"/>
    <a:srgbClr val="92C172"/>
    <a:srgbClr val="D2E7C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796" autoAdjust="0"/>
  </p:normalViewPr>
  <p:slideViewPr>
    <p:cSldViewPr snapToGrid="0">
      <p:cViewPr varScale="1">
        <p:scale>
          <a:sx n="73" d="100"/>
          <a:sy n="73" d="100"/>
        </p:scale>
        <p:origin x="1122"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3"/>
            <a:ext cx="3076142" cy="513284"/>
          </a:xfrm>
          <a:prstGeom prst="rect">
            <a:avLst/>
          </a:prstGeom>
        </p:spPr>
        <p:txBody>
          <a:bodyPr vert="horz" lIns="94609" tIns="47303" rIns="94609" bIns="47303" rtlCol="0"/>
          <a:lstStyle>
            <a:lvl1pPr algn="l">
              <a:defRPr sz="1300"/>
            </a:lvl1pPr>
          </a:lstStyle>
          <a:p>
            <a:endParaRPr kumimoji="1" lang="ja-JP" altLang="en-US"/>
          </a:p>
        </p:txBody>
      </p:sp>
      <p:sp>
        <p:nvSpPr>
          <p:cNvPr id="3" name="日付プレースホルダー 2"/>
          <p:cNvSpPr>
            <a:spLocks noGrp="1"/>
          </p:cNvSpPr>
          <p:nvPr>
            <p:ph type="dt" idx="1"/>
          </p:nvPr>
        </p:nvSpPr>
        <p:spPr>
          <a:xfrm>
            <a:off x="4021506" y="3"/>
            <a:ext cx="3076142" cy="513284"/>
          </a:xfrm>
          <a:prstGeom prst="rect">
            <a:avLst/>
          </a:prstGeom>
        </p:spPr>
        <p:txBody>
          <a:bodyPr vert="horz" lIns="94609" tIns="47303" rIns="94609" bIns="47303" rtlCol="0"/>
          <a:lstStyle>
            <a:lvl1pPr algn="r">
              <a:defRPr sz="1300"/>
            </a:lvl1pPr>
          </a:lstStyle>
          <a:p>
            <a:fld id="{7EE5BBA3-23BA-421E-A6B2-40CBB36E4ACA}" type="datetimeFigureOut">
              <a:rPr kumimoji="1" lang="ja-JP" altLang="en-US" smtClean="0"/>
              <a:t>2025/5/15</a:t>
            </a:fld>
            <a:endParaRPr kumimoji="1" lang="ja-JP" altLang="en-US"/>
          </a:p>
        </p:txBody>
      </p:sp>
      <p:sp>
        <p:nvSpPr>
          <p:cNvPr id="4" name="スライド イメージ プレースホルダー 3"/>
          <p:cNvSpPr>
            <a:spLocks noGrp="1" noRot="1" noChangeAspect="1"/>
          </p:cNvSpPr>
          <p:nvPr>
            <p:ph type="sldImg" idx="2"/>
          </p:nvPr>
        </p:nvSpPr>
        <p:spPr>
          <a:xfrm>
            <a:off x="1054100" y="1279525"/>
            <a:ext cx="4991100" cy="3454400"/>
          </a:xfrm>
          <a:prstGeom prst="rect">
            <a:avLst/>
          </a:prstGeom>
          <a:noFill/>
          <a:ln w="12700">
            <a:solidFill>
              <a:prstClr val="black"/>
            </a:solidFill>
          </a:ln>
        </p:spPr>
        <p:txBody>
          <a:bodyPr vert="horz" lIns="94609" tIns="47303" rIns="94609" bIns="47303" rtlCol="0" anchor="ctr"/>
          <a:lstStyle/>
          <a:p>
            <a:endParaRPr lang="ja-JP" altLang="en-US"/>
          </a:p>
        </p:txBody>
      </p:sp>
      <p:sp>
        <p:nvSpPr>
          <p:cNvPr id="5" name="ノート プレースホルダー 4"/>
          <p:cNvSpPr>
            <a:spLocks noGrp="1"/>
          </p:cNvSpPr>
          <p:nvPr>
            <p:ph type="body" sz="quarter" idx="3"/>
          </p:nvPr>
        </p:nvSpPr>
        <p:spPr>
          <a:xfrm>
            <a:off x="710262" y="4925238"/>
            <a:ext cx="5678778" cy="4029439"/>
          </a:xfrm>
          <a:prstGeom prst="rect">
            <a:avLst/>
          </a:prstGeom>
        </p:spPr>
        <p:txBody>
          <a:bodyPr vert="horz" lIns="94609" tIns="47303" rIns="94609" bIns="4730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721333"/>
            <a:ext cx="3076142" cy="513284"/>
          </a:xfrm>
          <a:prstGeom prst="rect">
            <a:avLst/>
          </a:prstGeom>
        </p:spPr>
        <p:txBody>
          <a:bodyPr vert="horz" lIns="94609" tIns="47303" rIns="94609" bIns="47303"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4021506" y="9721333"/>
            <a:ext cx="3076142" cy="513284"/>
          </a:xfrm>
          <a:prstGeom prst="rect">
            <a:avLst/>
          </a:prstGeom>
        </p:spPr>
        <p:txBody>
          <a:bodyPr vert="horz" lIns="94609" tIns="47303" rIns="94609" bIns="47303" rtlCol="0" anchor="b"/>
          <a:lstStyle>
            <a:lvl1pPr algn="r">
              <a:defRPr sz="1300"/>
            </a:lvl1pPr>
          </a:lstStyle>
          <a:p>
            <a:fld id="{CC9E4919-8921-4E53-817D-973F5F6DF7C1}" type="slidenum">
              <a:rPr kumimoji="1" lang="ja-JP" altLang="en-US" smtClean="0"/>
              <a:t>‹#›</a:t>
            </a:fld>
            <a:endParaRPr kumimoji="1" lang="ja-JP" altLang="en-US"/>
          </a:p>
        </p:txBody>
      </p:sp>
    </p:spTree>
    <p:extLst>
      <p:ext uri="{BB962C8B-B14F-4D97-AF65-F5344CB8AC3E}">
        <p14:creationId xmlns:p14="http://schemas.microsoft.com/office/powerpoint/2010/main" val="269626582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CC9E4919-8921-4E53-817D-973F5F6DF7C1}" type="slidenum">
              <a:rPr kumimoji="1" lang="ja-JP" altLang="en-US" smtClean="0"/>
              <a:t>3</a:t>
            </a:fld>
            <a:endParaRPr kumimoji="1" lang="ja-JP" altLang="en-US"/>
          </a:p>
        </p:txBody>
      </p:sp>
    </p:spTree>
    <p:extLst>
      <p:ext uri="{BB962C8B-B14F-4D97-AF65-F5344CB8AC3E}">
        <p14:creationId xmlns:p14="http://schemas.microsoft.com/office/powerpoint/2010/main" val="2566845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DA74BB07-3C11-4E91-82C8-DFAC405F34A7}" type="datetime1">
              <a:rPr kumimoji="1" lang="ja-JP" altLang="en-US" smtClean="0"/>
              <a:t>2025/5/15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lvl1pPr>
              <a:defRPr sz="1600">
                <a:solidFill>
                  <a:schemeClr val="tx1"/>
                </a:solidFill>
              </a:defRPr>
            </a:lvl1pPr>
          </a:lstStyle>
          <a:p>
            <a:fld id="{CD5F4820-36F6-4D2D-AAED-C6E06ADCA58D}" type="slidenum">
              <a:rPr kumimoji="1" lang="ja-JP" altLang="en-US" smtClean="0"/>
              <a:pPr/>
              <a:t>‹#›</a:t>
            </a:fld>
            <a:endParaRPr kumimoji="1" lang="ja-JP" altLang="en-US"/>
          </a:p>
        </p:txBody>
      </p:sp>
    </p:spTree>
    <p:extLst>
      <p:ext uri="{BB962C8B-B14F-4D97-AF65-F5344CB8AC3E}">
        <p14:creationId xmlns:p14="http://schemas.microsoft.com/office/powerpoint/2010/main" val="347797290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34D69115-78FD-496B-B525-6D05422C13C6}" type="datetime1">
              <a:rPr kumimoji="1" lang="ja-JP" altLang="en-US" smtClean="0"/>
              <a:t>2025/5/15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882905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19E59143-874B-4D35-8122-6C21EE99DA16}" type="datetime1">
              <a:rPr kumimoji="1" lang="ja-JP" altLang="en-US" smtClean="0"/>
              <a:t>2025/5/15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911658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09BF08FE-D774-448D-B2E3-C42CB1AE8803}" type="datetime1">
              <a:rPr kumimoji="1" lang="ja-JP" altLang="en-US" smtClean="0"/>
              <a:t>2025/5/15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7651711" y="6356352"/>
            <a:ext cx="2228850" cy="365125"/>
          </a:xfrm>
        </p:spPr>
        <p:txBody>
          <a:bodyPr/>
          <a:lstStyle>
            <a:lvl1pPr>
              <a:defRPr sz="1800">
                <a:solidFill>
                  <a:schemeClr val="tx1"/>
                </a:solidFill>
              </a:defRPr>
            </a:lvl1pPr>
          </a:lstStyle>
          <a:p>
            <a:fld id="{CD5F4820-36F6-4D2D-AAED-C6E06ADCA58D}" type="slidenum">
              <a:rPr kumimoji="1" lang="ja-JP" altLang="en-US" smtClean="0"/>
              <a:pPr/>
              <a:t>‹#›</a:t>
            </a:fld>
            <a:endParaRPr kumimoji="1" lang="ja-JP" altLang="en-US"/>
          </a:p>
        </p:txBody>
      </p:sp>
    </p:spTree>
    <p:extLst>
      <p:ext uri="{BB962C8B-B14F-4D97-AF65-F5344CB8AC3E}">
        <p14:creationId xmlns:p14="http://schemas.microsoft.com/office/powerpoint/2010/main" val="59875981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19A25B7-DFB6-43C2-A8E7-7263DB790BCD}" type="datetime1">
              <a:rPr kumimoji="1" lang="ja-JP" altLang="en-US" smtClean="0"/>
              <a:t>2025/5/15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5411907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B749D9F2-2830-48B7-A100-D480327B2337}" type="datetime1">
              <a:rPr kumimoji="1" lang="ja-JP" altLang="en-US" smtClean="0"/>
              <a:t>2025/5/15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2583764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7EED1D93-3B08-461A-9300-588392DE87E2}" type="datetime1">
              <a:rPr kumimoji="1" lang="ja-JP" altLang="en-US" smtClean="0"/>
              <a:t>2025/5/15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2285806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91A2EEB2-AED9-48CB-B30E-0EB8D826A80E}" type="datetime1">
              <a:rPr kumimoji="1" lang="ja-JP" altLang="en-US" smtClean="0"/>
              <a:t>2025/5/15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2395708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1C5AC9-C7CA-414A-B270-984B3848FD0C}" type="datetime1">
              <a:rPr kumimoji="1" lang="ja-JP" altLang="en-US" smtClean="0"/>
              <a:t>2025/5/15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423060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63BA064-E48F-466A-A223-CCEA9F5DA5E8}" type="datetime1">
              <a:rPr kumimoji="1" lang="ja-JP" altLang="en-US" smtClean="0"/>
              <a:t>2025/5/15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4798745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67E9DAF-E9A9-49F2-8DF0-7E305146E226}" type="datetime1">
              <a:rPr kumimoji="1" lang="ja-JP" altLang="en-US" smtClean="0"/>
              <a:t>2025/5/15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9379677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DF803F-6D14-4F99-A627-5200AE3BA759}" type="datetime1">
              <a:rPr kumimoji="1" lang="ja-JP" altLang="en-US" smtClean="0"/>
              <a:t>2025/5/15</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82549820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表 7">
            <a:extLst>
              <a:ext uri="{FF2B5EF4-FFF2-40B4-BE49-F238E27FC236}">
                <a16:creationId xmlns:a16="http://schemas.microsoft.com/office/drawing/2014/main" id="{293446D4-71E4-FB19-4247-A3ADE7B06ADD}"/>
              </a:ext>
            </a:extLst>
          </p:cNvPr>
          <p:cNvGraphicFramePr>
            <a:graphicFrameLocks noGrp="1"/>
          </p:cNvGraphicFramePr>
          <p:nvPr>
            <p:extLst>
              <p:ext uri="{D42A27DB-BD31-4B8C-83A1-F6EECF244321}">
                <p14:modId xmlns:p14="http://schemas.microsoft.com/office/powerpoint/2010/main" val="3566105482"/>
              </p:ext>
            </p:extLst>
          </p:nvPr>
        </p:nvGraphicFramePr>
        <p:xfrm>
          <a:off x="5062270" y="4164608"/>
          <a:ext cx="4794000" cy="192024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33175">
                  <a:extLst>
                    <a:ext uri="{9D8B030D-6E8A-4147-A177-3AD203B41FA5}">
                      <a16:colId xmlns:a16="http://schemas.microsoft.com/office/drawing/2014/main" val="2357388432"/>
                    </a:ext>
                  </a:extLst>
                </a:gridCol>
                <a:gridCol w="636856">
                  <a:extLst>
                    <a:ext uri="{9D8B030D-6E8A-4147-A177-3AD203B41FA5}">
                      <a16:colId xmlns:a16="http://schemas.microsoft.com/office/drawing/2014/main" val="505857850"/>
                    </a:ext>
                  </a:extLst>
                </a:gridCol>
              </a:tblGrid>
              <a:tr h="282850">
                <a:tc>
                  <a:txBody>
                    <a:bodyPr/>
                    <a:lstStyle/>
                    <a:p>
                      <a:pPr algn="ctr"/>
                      <a:endParaRPr kumimoji="1" lang="ja-JP" altLang="en-US" sz="1200" b="0" u="none">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u="none">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u="none">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u="none">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u="none">
                          <a:solidFill>
                            <a:schemeClr val="tx1"/>
                          </a:solidFill>
                          <a:latin typeface="ＭＳ ゴシック" panose="020B0609070205080204" pitchFamily="49" charset="-128"/>
                          <a:ea typeface="ＭＳ ゴシック" panose="020B0609070205080204" pitchFamily="49" charset="-128"/>
                        </a:rPr>
                        <a:t>)</a:t>
                      </a:r>
                      <a:endParaRPr kumimoji="1" lang="ja-JP" altLang="en-US" sz="900" b="0" u="none">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l"/>
                      <a:r>
                        <a:rPr kumimoji="1" lang="ja-JP" altLang="en-US" sz="1200" b="1" u="none">
                          <a:solidFill>
                            <a:schemeClr val="tx1"/>
                          </a:solidFill>
                          <a:latin typeface="ＭＳ ゴシック" panose="020B0609070205080204" pitchFamily="49" charset="-128"/>
                          <a:ea typeface="ＭＳ ゴシック" panose="020B0609070205080204" pitchFamily="49" charset="-128"/>
                        </a:rPr>
                        <a:t>（７）環境関係法令の遵守等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u="none">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u="none">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u="none">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u="none">
                          <a:solidFill>
                            <a:schemeClr val="tx1"/>
                          </a:solidFill>
                          <a:latin typeface="ＭＳ ゴシック" panose="020B0609070205080204" pitchFamily="49" charset="-128"/>
                          <a:ea typeface="ＭＳ ゴシック" panose="020B0609070205080204" pitchFamily="49" charset="-128"/>
                        </a:rPr>
                        <a:t>⑯</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u="none">
                          <a:solidFill>
                            <a:schemeClr val="tx1"/>
                          </a:solidFill>
                          <a:latin typeface="ＭＳ 明朝" panose="02020609040205080304" pitchFamily="17" charset="-128"/>
                          <a:ea typeface="ＭＳ 明朝" panose="02020609040205080304" pitchFamily="17" charset="-128"/>
                        </a:rPr>
                        <a:t>みどりの食料システム戦略の理解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u="none">
                          <a:solidFill>
                            <a:schemeClr val="tx1"/>
                          </a:solidFill>
                          <a:latin typeface="ＭＳ ゴシック" panose="020B0609070205080204" pitchFamily="49" charset="-128"/>
                          <a:ea typeface="ＭＳ ゴシック" panose="020B0609070205080204" pitchFamily="49" charset="-128"/>
                        </a:rPr>
                        <a:t>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a:solidFill>
                            <a:schemeClr val="tx1"/>
                          </a:solidFill>
                          <a:latin typeface="ＭＳ ゴシック" panose="020B0609070205080204" pitchFamily="49" charset="-128"/>
                          <a:ea typeface="ＭＳ ゴシック" panose="020B0609070205080204" pitchFamily="49" charset="-128"/>
                        </a:rPr>
                        <a:t>□</a:t>
                      </a:r>
                      <a:endParaRPr kumimoji="1" lang="en-US" altLang="ja-JP" sz="1400" b="0" u="none">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u="none">
                          <a:solidFill>
                            <a:schemeClr val="tx1"/>
                          </a:solidFill>
                          <a:latin typeface="ＭＳ 明朝" panose="02020609040205080304" pitchFamily="17" charset="-128"/>
                          <a:ea typeface="ＭＳ 明朝" panose="02020609040205080304" pitchFamily="17" charset="-128"/>
                        </a:rPr>
                        <a:t>関係法令の遵守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70840">
                <a:tc>
                  <a:txBody>
                    <a:bodyPr/>
                    <a:lstStyle/>
                    <a:p>
                      <a:pPr algn="ctr"/>
                      <a:r>
                        <a:rPr kumimoji="1" lang="ja-JP" altLang="en-US" sz="1200" b="0" u="none">
                          <a:solidFill>
                            <a:schemeClr val="tx1"/>
                          </a:solidFill>
                          <a:latin typeface="ＭＳ ゴシック" panose="020B0609070205080204" pitchFamily="49" charset="-128"/>
                          <a:ea typeface="ＭＳ ゴシック" panose="020B0609070205080204" pitchFamily="49" charset="-128"/>
                        </a:rPr>
                        <a:t>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u="none" dirty="0">
                          <a:solidFill>
                            <a:schemeClr val="tx1"/>
                          </a:solidFill>
                          <a:latin typeface="ＭＳ 明朝" panose="02020609040205080304" pitchFamily="17" charset="-128"/>
                          <a:ea typeface="ＭＳ 明朝" panose="02020609040205080304" pitchFamily="17" charset="-128"/>
                        </a:rPr>
                        <a:t>農業機械等の装置・車両の適切な整備と管理の実施に努める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370840">
                <a:tc>
                  <a:txBody>
                    <a:bodyPr/>
                    <a:lstStyle/>
                    <a:p>
                      <a:pPr algn="ctr"/>
                      <a:r>
                        <a:rPr kumimoji="1" lang="ja-JP" altLang="en-US" sz="1200" b="0" u="none">
                          <a:solidFill>
                            <a:schemeClr val="tx1"/>
                          </a:solidFill>
                          <a:latin typeface="ＭＳ ゴシック" panose="020B0609070205080204" pitchFamily="49" charset="-128"/>
                          <a:ea typeface="ＭＳ ゴシック" panose="020B0609070205080204" pitchFamily="49" charset="-128"/>
                        </a:rPr>
                        <a:t>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u="none">
                          <a:solidFill>
                            <a:schemeClr val="tx1"/>
                          </a:solidFill>
                          <a:latin typeface="ＭＳ 明朝" panose="02020609040205080304" pitchFamily="17" charset="-128"/>
                          <a:ea typeface="ＭＳ 明朝" panose="02020609040205080304" pitchFamily="17" charset="-128"/>
                        </a:rPr>
                        <a:t>正しい知識に基づく作業安全に努める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bl>
          </a:graphicData>
        </a:graphic>
      </p:graphicFrame>
      <p:graphicFrame>
        <p:nvGraphicFramePr>
          <p:cNvPr id="13" name="表 7">
            <a:extLst>
              <a:ext uri="{FF2B5EF4-FFF2-40B4-BE49-F238E27FC236}">
                <a16:creationId xmlns:a16="http://schemas.microsoft.com/office/drawing/2014/main" id="{052E650D-22EC-BFA3-F5F0-313AF2B4B137}"/>
              </a:ext>
            </a:extLst>
          </p:cNvPr>
          <p:cNvGraphicFramePr>
            <a:graphicFrameLocks noGrp="1"/>
          </p:cNvGraphicFramePr>
          <p:nvPr>
            <p:extLst>
              <p:ext uri="{D42A27DB-BD31-4B8C-83A1-F6EECF244321}">
                <p14:modId xmlns:p14="http://schemas.microsoft.com/office/powerpoint/2010/main" val="1533232722"/>
              </p:ext>
            </p:extLst>
          </p:nvPr>
        </p:nvGraphicFramePr>
        <p:xfrm>
          <a:off x="5046011" y="2508608"/>
          <a:ext cx="4794000" cy="1520892"/>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40008">
                  <a:extLst>
                    <a:ext uri="{9D8B030D-6E8A-4147-A177-3AD203B41FA5}">
                      <a16:colId xmlns:a16="http://schemas.microsoft.com/office/drawing/2014/main" val="2357388432"/>
                    </a:ext>
                  </a:extLst>
                </a:gridCol>
                <a:gridCol w="630023">
                  <a:extLst>
                    <a:ext uri="{9D8B030D-6E8A-4147-A177-3AD203B41FA5}">
                      <a16:colId xmlns:a16="http://schemas.microsoft.com/office/drawing/2014/main" val="505857850"/>
                    </a:ext>
                  </a:extLst>
                </a:gridCol>
              </a:tblGrid>
              <a:tr h="423612">
                <a:tc>
                  <a:txBody>
                    <a:bodyPr/>
                    <a:lstStyle/>
                    <a:p>
                      <a:pPr algn="ctr"/>
                      <a:endParaRPr kumimoji="1" lang="ja-JP" altLang="en-US" sz="1200" b="0" u="none">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u="none">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u="none">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u="none">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u="none">
                          <a:solidFill>
                            <a:schemeClr val="tx1"/>
                          </a:solidFill>
                          <a:latin typeface="ＭＳ ゴシック" panose="020B0609070205080204" pitchFamily="49" charset="-128"/>
                          <a:ea typeface="ＭＳ ゴシック" panose="020B0609070205080204" pitchFamily="49" charset="-128"/>
                        </a:rPr>
                        <a:t>)</a:t>
                      </a:r>
                      <a:endParaRPr kumimoji="1" lang="ja-JP" altLang="en-US" sz="900" b="0" u="none">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u="none" dirty="0">
                          <a:solidFill>
                            <a:schemeClr val="tx1"/>
                          </a:solidFill>
                          <a:latin typeface="ＭＳ ゴシック" panose="020B0609070205080204" pitchFamily="49" charset="-128"/>
                          <a:ea typeface="ＭＳ ゴシック" panose="020B0609070205080204" pitchFamily="49" charset="-128"/>
                        </a:rPr>
                        <a:t>（６）生物多様性への悪影響の防止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u="none">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u="none">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u="none">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u="none">
                          <a:solidFill>
                            <a:schemeClr val="tx1"/>
                          </a:solidFill>
                          <a:latin typeface="ＭＳ ゴシック" panose="020B0609070205080204" pitchFamily="49" charset="-128"/>
                          <a:ea typeface="ＭＳ ゴシック" panose="020B0609070205080204" pitchFamily="49" charset="-128"/>
                        </a:rPr>
                        <a:t>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a:solidFill>
                            <a:schemeClr val="tx1"/>
                          </a:solidFill>
                          <a:latin typeface="ＭＳ ゴシック" panose="020B0609070205080204" pitchFamily="49" charset="-128"/>
                          <a:ea typeface="ＭＳ ゴシック" panose="020B0609070205080204" pitchFamily="49" charset="-128"/>
                        </a:rPr>
                        <a:t>□</a:t>
                      </a:r>
                      <a:endParaRPr kumimoji="1" lang="en-US" altLang="ja-JP" sz="1400" b="0" u="none">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u="none" dirty="0">
                          <a:solidFill>
                            <a:schemeClr val="tx1"/>
                          </a:solidFill>
                          <a:latin typeface="ＭＳ 明朝" panose="02020609040205080304" pitchFamily="17" charset="-128"/>
                          <a:ea typeface="ＭＳ 明朝" panose="02020609040205080304" pitchFamily="17" charset="-128"/>
                        </a:rPr>
                        <a:t>病害虫・雑草の発生状況を把握した上で防除の要否及びタイミングの判断に努める（再掲）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0">
                <a:tc>
                  <a:txBody>
                    <a:bodyPr/>
                    <a:lstStyle/>
                    <a:p>
                      <a:pPr algn="ctr"/>
                      <a:r>
                        <a:rPr kumimoji="1" lang="ja-JP" altLang="en-US" sz="1200" b="0" u="none">
                          <a:solidFill>
                            <a:schemeClr val="tx1"/>
                          </a:solidFill>
                          <a:latin typeface="ＭＳ ゴシック" panose="020B0609070205080204" pitchFamily="49" charset="-128"/>
                          <a:ea typeface="ＭＳ ゴシック" panose="020B0609070205080204" pitchFamily="49" charset="-128"/>
                        </a:rPr>
                        <a:t>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a:solidFill>
                            <a:schemeClr val="tx1"/>
                          </a:solidFill>
                          <a:latin typeface="ＭＳ ゴシック" panose="020B0609070205080204" pitchFamily="49" charset="-128"/>
                          <a:ea typeface="ＭＳ ゴシック" panose="020B0609070205080204" pitchFamily="49" charset="-128"/>
                        </a:rPr>
                        <a:t>□</a:t>
                      </a:r>
                      <a:endParaRPr kumimoji="1" lang="en-US" altLang="ja-JP" sz="1400" b="0" u="none">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u="none">
                          <a:solidFill>
                            <a:schemeClr val="tx1"/>
                          </a:solidFill>
                          <a:latin typeface="ＭＳ 明朝" panose="02020609040205080304" pitchFamily="17" charset="-128"/>
                          <a:ea typeface="ＭＳ 明朝" panose="02020609040205080304" pitchFamily="17" charset="-128"/>
                        </a:rPr>
                        <a:t>多様な防除方法（防除資材、使用方法）を活用した防除を検討（再掲）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graphicFrame>
        <p:nvGraphicFramePr>
          <p:cNvPr id="12" name="表 7">
            <a:extLst>
              <a:ext uri="{FF2B5EF4-FFF2-40B4-BE49-F238E27FC236}">
                <a16:creationId xmlns:a16="http://schemas.microsoft.com/office/drawing/2014/main" id="{776937D9-6D23-AD95-431A-6D61921C4AA7}"/>
              </a:ext>
            </a:extLst>
          </p:cNvPr>
          <p:cNvGraphicFramePr>
            <a:graphicFrameLocks noGrp="1"/>
          </p:cNvGraphicFramePr>
          <p:nvPr>
            <p:extLst>
              <p:ext uri="{D42A27DB-BD31-4B8C-83A1-F6EECF244321}">
                <p14:modId xmlns:p14="http://schemas.microsoft.com/office/powerpoint/2010/main" val="2318629555"/>
              </p:ext>
            </p:extLst>
          </p:nvPr>
        </p:nvGraphicFramePr>
        <p:xfrm>
          <a:off x="5046011" y="1572536"/>
          <a:ext cx="4794000" cy="82804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21154">
                  <a:extLst>
                    <a:ext uri="{9D8B030D-6E8A-4147-A177-3AD203B41FA5}">
                      <a16:colId xmlns:a16="http://schemas.microsoft.com/office/drawing/2014/main" val="2357388432"/>
                    </a:ext>
                  </a:extLst>
                </a:gridCol>
                <a:gridCol w="648877">
                  <a:extLst>
                    <a:ext uri="{9D8B030D-6E8A-4147-A177-3AD203B41FA5}">
                      <a16:colId xmlns:a16="http://schemas.microsoft.com/office/drawing/2014/main" val="505857850"/>
                    </a:ext>
                  </a:extLst>
                </a:gridCol>
              </a:tblGrid>
              <a:tr h="190341">
                <a:tc>
                  <a:txBody>
                    <a:bodyPr/>
                    <a:lstStyle/>
                    <a:p>
                      <a:pPr algn="ctr"/>
                      <a:endParaRPr kumimoji="1" lang="ja-JP" altLang="en-US" sz="1200" b="0" u="none">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u="none" dirty="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u="none"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u="none" dirty="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u="none" dirty="0">
                          <a:solidFill>
                            <a:schemeClr val="tx1"/>
                          </a:solidFill>
                          <a:latin typeface="ＭＳ ゴシック" panose="020B0609070205080204" pitchFamily="49" charset="-128"/>
                          <a:ea typeface="ＭＳ ゴシック" panose="020B0609070205080204" pitchFamily="49" charset="-128"/>
                        </a:rPr>
                        <a:t>)</a:t>
                      </a:r>
                      <a:endParaRPr kumimoji="1" lang="ja-JP" altLang="en-US" sz="900" b="0" u="none" dirty="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u="none" dirty="0">
                          <a:solidFill>
                            <a:schemeClr val="tx1"/>
                          </a:solidFill>
                          <a:latin typeface="ＭＳ ゴシック" panose="020B0609070205080204" pitchFamily="49" charset="-128"/>
                          <a:ea typeface="ＭＳ ゴシック" panose="020B0609070205080204" pitchFamily="49" charset="-128"/>
                        </a:rPr>
                        <a:t>（５）廃棄物の発生抑制、</a:t>
                      </a:r>
                      <a:endParaRPr kumimoji="1" lang="en-US" altLang="ja-JP" sz="1200" b="1" u="none" dirty="0">
                        <a:solidFill>
                          <a:schemeClr val="tx1"/>
                        </a:solidFill>
                        <a:latin typeface="ＭＳ ゴシック" panose="020B0609070205080204" pitchFamily="49" charset="-128"/>
                        <a:ea typeface="ＭＳ ゴシック" panose="020B0609070205080204" pitchFamily="49" charset="-128"/>
                      </a:endParaRPr>
                    </a:p>
                    <a:p>
                      <a:pPr marL="0" indent="442913" algn="l"/>
                      <a:r>
                        <a:rPr kumimoji="1" lang="ja-JP" altLang="en-US" sz="1200" b="1" u="none" dirty="0">
                          <a:solidFill>
                            <a:schemeClr val="tx1"/>
                          </a:solidFill>
                          <a:latin typeface="ＭＳ ゴシック" panose="020B0609070205080204" pitchFamily="49" charset="-128"/>
                          <a:ea typeface="ＭＳ ゴシック" panose="020B0609070205080204" pitchFamily="49" charset="-128"/>
                        </a:rPr>
                        <a:t>適正な循環的な利用及び適正な処分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u="none">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u="none">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u="none">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u="none" dirty="0">
                          <a:solidFill>
                            <a:schemeClr val="tx1"/>
                          </a:solidFill>
                          <a:latin typeface="ＭＳ ゴシック" panose="020B0609070205080204" pitchFamily="49" charset="-128"/>
                          <a:ea typeface="ＭＳ ゴシック" panose="020B0609070205080204" pitchFamily="49" charset="-128"/>
                        </a:rPr>
                        <a:t>⑬</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b="0" u="none">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u="none" dirty="0">
                          <a:solidFill>
                            <a:schemeClr val="tx1"/>
                          </a:solidFill>
                          <a:latin typeface="ＭＳ 明朝" panose="02020609040205080304" pitchFamily="17" charset="-128"/>
                          <a:ea typeface="ＭＳ 明朝" panose="02020609040205080304" pitchFamily="17" charset="-128"/>
                        </a:rPr>
                        <a:t>プラ等廃棄物の削減に努め、適正に処理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9" name="表 7">
            <a:extLst>
              <a:ext uri="{FF2B5EF4-FFF2-40B4-BE49-F238E27FC236}">
                <a16:creationId xmlns:a16="http://schemas.microsoft.com/office/drawing/2014/main" id="{2727FBEC-1822-487A-53E3-7C1CA897C7BF}"/>
              </a:ext>
            </a:extLst>
          </p:cNvPr>
          <p:cNvGraphicFramePr>
            <a:graphicFrameLocks noGrp="1"/>
          </p:cNvGraphicFramePr>
          <p:nvPr>
            <p:extLst>
              <p:ext uri="{D42A27DB-BD31-4B8C-83A1-F6EECF244321}">
                <p14:modId xmlns:p14="http://schemas.microsoft.com/office/powerpoint/2010/main" val="4113793512"/>
              </p:ext>
            </p:extLst>
          </p:nvPr>
        </p:nvGraphicFramePr>
        <p:xfrm>
          <a:off x="78011" y="5244608"/>
          <a:ext cx="4794000" cy="126492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40082">
                  <a:extLst>
                    <a:ext uri="{9D8B030D-6E8A-4147-A177-3AD203B41FA5}">
                      <a16:colId xmlns:a16="http://schemas.microsoft.com/office/drawing/2014/main" val="2357388432"/>
                    </a:ext>
                  </a:extLst>
                </a:gridCol>
                <a:gridCol w="629949">
                  <a:extLst>
                    <a:ext uri="{9D8B030D-6E8A-4147-A177-3AD203B41FA5}">
                      <a16:colId xmlns:a16="http://schemas.microsoft.com/office/drawing/2014/main" val="505857850"/>
                    </a:ext>
                  </a:extLst>
                </a:gridCol>
              </a:tblGrid>
              <a:tr h="282850">
                <a:tc>
                  <a:txBody>
                    <a:bodyPr/>
                    <a:lstStyle/>
                    <a:p>
                      <a:pPr algn="ctr"/>
                      <a:endParaRPr kumimoji="1" lang="ja-JP" altLang="en-US" sz="1200" b="1" u="none">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u="none">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u="none">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u="none">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u="none">
                          <a:solidFill>
                            <a:schemeClr val="tx1"/>
                          </a:solidFill>
                          <a:latin typeface="ＭＳ ゴシック" panose="020B0609070205080204" pitchFamily="49" charset="-128"/>
                          <a:ea typeface="ＭＳ ゴシック" panose="020B0609070205080204" pitchFamily="49" charset="-128"/>
                        </a:rPr>
                        <a:t>)</a:t>
                      </a:r>
                      <a:endParaRPr kumimoji="1" lang="ja-JP" altLang="en-US" sz="900" b="0" u="none">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u="none">
                          <a:solidFill>
                            <a:schemeClr val="tx1"/>
                          </a:solidFill>
                          <a:latin typeface="ＭＳ ゴシック" panose="020B0609070205080204" pitchFamily="49" charset="-128"/>
                          <a:ea typeface="ＭＳ ゴシック" panose="020B0609070205080204" pitchFamily="49" charset="-128"/>
                        </a:rPr>
                        <a:t>（３）エネルギーの節減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u="none">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u="none">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u="none">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u="none">
                          <a:solidFill>
                            <a:schemeClr val="tx1"/>
                          </a:solidFill>
                          <a:latin typeface="ＭＳ ゴシック" panose="020B0609070205080204" pitchFamily="49" charset="-128"/>
                          <a:ea typeface="ＭＳ ゴシック" panose="020B0609070205080204" pitchFamily="49" charset="-128"/>
                        </a:rPr>
                        <a:t>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b="0" u="none">
                          <a:solidFill>
                            <a:schemeClr val="tx1"/>
                          </a:solidFill>
                          <a:latin typeface="ＭＳ ゴシック" panose="020B0609070205080204" pitchFamily="49" charset="-128"/>
                          <a:ea typeface="ＭＳ ゴシック" panose="020B0609070205080204" pitchFamily="49" charset="-128"/>
                        </a:rPr>
                        <a:t>□</a:t>
                      </a:r>
                      <a:endParaRPr kumimoji="1" lang="en-US" altLang="ja-JP" sz="1400" b="0" u="none">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u="none">
                          <a:solidFill>
                            <a:schemeClr val="tx1"/>
                          </a:solidFill>
                          <a:latin typeface="ＭＳ 明朝" panose="02020609040205080304" pitchFamily="17" charset="-128"/>
                          <a:ea typeface="ＭＳ 明朝" panose="02020609040205080304" pitchFamily="17" charset="-128"/>
                        </a:rPr>
                        <a:t>農機、ハウス等の電気・燃料の使用状況の記録・保存に努める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u="none">
                          <a:solidFill>
                            <a:schemeClr val="tx1"/>
                          </a:solidFill>
                          <a:latin typeface="ＭＳ ゴシック" panose="020B0609070205080204" pitchFamily="49" charset="-128"/>
                          <a:ea typeface="ＭＳ ゴシック" panose="020B0609070205080204" pitchFamily="49" charset="-128"/>
                        </a:rPr>
                        <a:t>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b="0" u="none">
                          <a:solidFill>
                            <a:schemeClr val="tx1"/>
                          </a:solidFill>
                          <a:latin typeface="ＭＳ ゴシック" panose="020B0609070205080204" pitchFamily="49" charset="-128"/>
                          <a:ea typeface="ＭＳ ゴシック" panose="020B0609070205080204" pitchFamily="49" charset="-128"/>
                        </a:rPr>
                        <a:t>□</a:t>
                      </a:r>
                      <a:endParaRPr kumimoji="1" lang="en-US" altLang="ja-JP" sz="1400" b="0" u="none">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u="none">
                          <a:solidFill>
                            <a:schemeClr val="tx1"/>
                          </a:solidFill>
                          <a:latin typeface="ＭＳ 明朝" panose="02020609040205080304" pitchFamily="17" charset="-128"/>
                          <a:ea typeface="ＭＳ 明朝" panose="02020609040205080304" pitchFamily="17" charset="-128"/>
                        </a:rPr>
                        <a:t>省エネを意識し、不必要・非効率なエネルギー消費をしないように努める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graphicFrame>
        <p:nvGraphicFramePr>
          <p:cNvPr id="8" name="表 7">
            <a:extLst>
              <a:ext uri="{FF2B5EF4-FFF2-40B4-BE49-F238E27FC236}">
                <a16:creationId xmlns:a16="http://schemas.microsoft.com/office/drawing/2014/main" id="{28186357-C594-7256-AA75-3BCC82378DC1}"/>
              </a:ext>
            </a:extLst>
          </p:cNvPr>
          <p:cNvGraphicFramePr>
            <a:graphicFrameLocks noGrp="1"/>
          </p:cNvGraphicFramePr>
          <p:nvPr>
            <p:extLst>
              <p:ext uri="{D42A27DB-BD31-4B8C-83A1-F6EECF244321}">
                <p14:modId xmlns:p14="http://schemas.microsoft.com/office/powerpoint/2010/main" val="4285657145"/>
              </p:ext>
            </p:extLst>
          </p:nvPr>
        </p:nvGraphicFramePr>
        <p:xfrm>
          <a:off x="78011" y="2688608"/>
          <a:ext cx="4794000" cy="246380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30655">
                  <a:extLst>
                    <a:ext uri="{9D8B030D-6E8A-4147-A177-3AD203B41FA5}">
                      <a16:colId xmlns:a16="http://schemas.microsoft.com/office/drawing/2014/main" val="2357388432"/>
                    </a:ext>
                  </a:extLst>
                </a:gridCol>
                <a:gridCol w="639376">
                  <a:extLst>
                    <a:ext uri="{9D8B030D-6E8A-4147-A177-3AD203B41FA5}">
                      <a16:colId xmlns:a16="http://schemas.microsoft.com/office/drawing/2014/main" val="505857850"/>
                    </a:ext>
                  </a:extLst>
                </a:gridCol>
              </a:tblGrid>
              <a:tr h="282850">
                <a:tc>
                  <a:txBody>
                    <a:bodyPr/>
                    <a:lstStyle/>
                    <a:p>
                      <a:pPr algn="ctr"/>
                      <a:endParaRPr kumimoji="1" lang="ja-JP" altLang="en-US" sz="1200" b="1" u="none">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u="none">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u="none">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u="none">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u="none">
                          <a:solidFill>
                            <a:schemeClr val="tx1"/>
                          </a:solidFill>
                          <a:latin typeface="ＭＳ ゴシック" panose="020B0609070205080204" pitchFamily="49" charset="-128"/>
                          <a:ea typeface="ＭＳ ゴシック" panose="020B0609070205080204" pitchFamily="49" charset="-128"/>
                        </a:rPr>
                        <a:t>)</a:t>
                      </a:r>
                      <a:endParaRPr kumimoji="1" lang="ja-JP" altLang="en-US" sz="900" b="0" u="none">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u="none">
                          <a:solidFill>
                            <a:schemeClr val="tx1"/>
                          </a:solidFill>
                          <a:latin typeface="ＭＳ ゴシック" panose="020B0609070205080204" pitchFamily="49" charset="-128"/>
                          <a:ea typeface="ＭＳ ゴシック" panose="020B0609070205080204" pitchFamily="49" charset="-128"/>
                        </a:rPr>
                        <a:t>（２）適正な防除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u="none">
                          <a:solidFill>
                            <a:schemeClr val="tx1"/>
                          </a:solidFill>
                          <a:latin typeface="ＭＳ ゴシック" panose="020B0609070205080204" pitchFamily="49" charset="-128"/>
                          <a:ea typeface="ＭＳ ゴシック" panose="020B0609070205080204" pitchFamily="49" charset="-128"/>
                        </a:rPr>
                        <a:t>報告時</a:t>
                      </a:r>
                    </a:p>
                    <a:p>
                      <a:pPr algn="ctr"/>
                      <a:r>
                        <a:rPr kumimoji="1" lang="ja-JP" altLang="en-US" sz="800" b="0" u="none">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u="none">
                          <a:solidFill>
                            <a:schemeClr val="tx1"/>
                          </a:solidFill>
                          <a:latin typeface="ＭＳ ゴシック" panose="020B0609070205080204" pitchFamily="49" charset="-128"/>
                          <a:ea typeface="ＭＳ ゴシック" panose="020B0609070205080204" pitchFamily="49" charset="-128"/>
                        </a:rPr>
                        <a:t>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u="none">
                          <a:solidFill>
                            <a:schemeClr val="tx1"/>
                          </a:solidFill>
                          <a:latin typeface="ＭＳ 明朝" panose="02020609040205080304" pitchFamily="17" charset="-128"/>
                          <a:ea typeface="ＭＳ 明朝" panose="02020609040205080304" pitchFamily="17" charset="-128"/>
                        </a:rPr>
                        <a:t>農薬の適正な使用・保管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u="none">
                          <a:solidFill>
                            <a:schemeClr val="tx1"/>
                          </a:solidFill>
                          <a:latin typeface="ＭＳ ゴシック" panose="020B0609070205080204" pitchFamily="49" charset="-128"/>
                          <a:ea typeface="ＭＳ ゴシック" panose="020B0609070205080204" pitchFamily="49" charset="-128"/>
                        </a:rPr>
                        <a:t>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a:solidFill>
                            <a:schemeClr val="tx1"/>
                          </a:solidFill>
                          <a:latin typeface="ＭＳ ゴシック" panose="020B0609070205080204" pitchFamily="49" charset="-128"/>
                          <a:ea typeface="ＭＳ ゴシック" panose="020B0609070205080204" pitchFamily="49" charset="-128"/>
                        </a:rPr>
                        <a:t>□</a:t>
                      </a:r>
                      <a:endParaRPr kumimoji="1" lang="en-US" altLang="ja-JP" sz="1400" b="0" u="none">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u="none">
                          <a:solidFill>
                            <a:schemeClr val="tx1"/>
                          </a:solidFill>
                          <a:latin typeface="ＭＳ 明朝" panose="02020609040205080304" pitchFamily="17" charset="-128"/>
                          <a:ea typeface="ＭＳ 明朝" panose="02020609040205080304" pitchFamily="17" charset="-128"/>
                        </a:rPr>
                        <a:t>農薬の使用状況等の記録・保存</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70840">
                <a:tc>
                  <a:txBody>
                    <a:bodyPr/>
                    <a:lstStyle/>
                    <a:p>
                      <a:pPr algn="ctr"/>
                      <a:r>
                        <a:rPr kumimoji="1" lang="ja-JP" altLang="en-US" sz="1200" b="0" u="none">
                          <a:solidFill>
                            <a:schemeClr val="tx1"/>
                          </a:solidFill>
                          <a:latin typeface="ＭＳ ゴシック" panose="020B0609070205080204" pitchFamily="49" charset="-128"/>
                          <a:ea typeface="ＭＳ ゴシック" panose="020B0609070205080204" pitchFamily="49" charset="-128"/>
                        </a:rPr>
                        <a:t>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u="none" dirty="0">
                          <a:solidFill>
                            <a:schemeClr val="tx1"/>
                          </a:solidFill>
                          <a:latin typeface="ＭＳ 明朝" panose="02020609040205080304" pitchFamily="17" charset="-128"/>
                          <a:ea typeface="ＭＳ 明朝" panose="02020609040205080304" pitchFamily="17" charset="-128"/>
                        </a:rPr>
                        <a:t>病害虫・雑草の発生状況を把握した上で防除の要否及びタイミングの判断に努める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370840">
                <a:tc>
                  <a:txBody>
                    <a:bodyPr/>
                    <a:lstStyle/>
                    <a:p>
                      <a:pPr algn="ctr"/>
                      <a:r>
                        <a:rPr kumimoji="1" lang="ja-JP" altLang="en-US" sz="1200" b="0" u="none">
                          <a:solidFill>
                            <a:schemeClr val="tx1"/>
                          </a:solidFill>
                          <a:latin typeface="ＭＳ ゴシック" panose="020B0609070205080204" pitchFamily="49" charset="-128"/>
                          <a:ea typeface="ＭＳ ゴシック" panose="020B0609070205080204" pitchFamily="49" charset="-128"/>
                        </a:rPr>
                        <a:t>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u="none">
                          <a:solidFill>
                            <a:schemeClr val="tx1"/>
                          </a:solidFill>
                          <a:latin typeface="ＭＳ 明朝" panose="02020609040205080304" pitchFamily="17" charset="-128"/>
                          <a:ea typeface="ＭＳ 明朝" panose="02020609040205080304" pitchFamily="17" charset="-128"/>
                        </a:rPr>
                        <a:t>病害虫・雑草が発生しにくい生産条件の整備を検討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r h="370840">
                <a:tc>
                  <a:txBody>
                    <a:bodyPr/>
                    <a:lstStyle/>
                    <a:p>
                      <a:pPr algn="ctr"/>
                      <a:r>
                        <a:rPr kumimoji="1" lang="ja-JP" altLang="en-US" sz="1200" b="0" u="none">
                          <a:solidFill>
                            <a:schemeClr val="tx1"/>
                          </a:solidFill>
                          <a:latin typeface="ＭＳ ゴシック" panose="020B0609070205080204" pitchFamily="49" charset="-128"/>
                          <a:ea typeface="ＭＳ ゴシック" panose="020B0609070205080204" pitchFamily="49" charset="-128"/>
                        </a:rPr>
                        <a:t>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u="none">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u="none" dirty="0">
                          <a:solidFill>
                            <a:schemeClr val="tx1"/>
                          </a:solidFill>
                          <a:latin typeface="ＭＳ 明朝" panose="02020609040205080304" pitchFamily="17" charset="-128"/>
                          <a:ea typeface="ＭＳ 明朝" panose="02020609040205080304" pitchFamily="17" charset="-128"/>
                        </a:rPr>
                        <a:t>多様な防除方法（防除資材、使用方法）を活用した防除を検討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u="none"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15524589"/>
                  </a:ext>
                </a:extLst>
              </a:tr>
            </a:tbl>
          </a:graphicData>
        </a:graphic>
      </p:graphicFrame>
      <p:graphicFrame>
        <p:nvGraphicFramePr>
          <p:cNvPr id="7" name="表 7">
            <a:extLst>
              <a:ext uri="{FF2B5EF4-FFF2-40B4-BE49-F238E27FC236}">
                <a16:creationId xmlns:a16="http://schemas.microsoft.com/office/drawing/2014/main" id="{A998F7D5-90BD-3218-DB46-49C7D8A10F4D}"/>
              </a:ext>
            </a:extLst>
          </p:cNvPr>
          <p:cNvGraphicFramePr>
            <a:graphicFrameLocks noGrp="1"/>
          </p:cNvGraphicFramePr>
          <p:nvPr>
            <p:extLst>
              <p:ext uri="{D42A27DB-BD31-4B8C-83A1-F6EECF244321}">
                <p14:modId xmlns:p14="http://schemas.microsoft.com/office/powerpoint/2010/main" val="3057897294"/>
              </p:ext>
            </p:extLst>
          </p:nvPr>
        </p:nvGraphicFramePr>
        <p:xfrm>
          <a:off x="78011" y="744608"/>
          <a:ext cx="4794000" cy="183388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30655">
                  <a:extLst>
                    <a:ext uri="{9D8B030D-6E8A-4147-A177-3AD203B41FA5}">
                      <a16:colId xmlns:a16="http://schemas.microsoft.com/office/drawing/2014/main" val="2357388432"/>
                    </a:ext>
                  </a:extLst>
                </a:gridCol>
                <a:gridCol w="639376">
                  <a:extLst>
                    <a:ext uri="{9D8B030D-6E8A-4147-A177-3AD203B41FA5}">
                      <a16:colId xmlns:a16="http://schemas.microsoft.com/office/drawing/2014/main" val="505857850"/>
                    </a:ext>
                  </a:extLst>
                </a:gridCol>
              </a:tblGrid>
              <a:tr h="282850">
                <a:tc>
                  <a:txBody>
                    <a:bodyPr/>
                    <a:lstStyle/>
                    <a:p>
                      <a:pPr algn="ctr"/>
                      <a:endParaRPr kumimoji="1" lang="ja-JP" altLang="en-US" sz="1200" b="1" u="none">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u="none" dirty="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u="none"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u="none" dirty="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u="none" dirty="0">
                          <a:solidFill>
                            <a:schemeClr val="tx1"/>
                          </a:solidFill>
                          <a:latin typeface="ＭＳ ゴシック" panose="020B0609070205080204" pitchFamily="49" charset="-128"/>
                          <a:ea typeface="ＭＳ ゴシック" panose="020B0609070205080204" pitchFamily="49" charset="-128"/>
                        </a:rPr>
                        <a:t>)</a:t>
                      </a:r>
                      <a:endParaRPr kumimoji="1" lang="ja-JP" altLang="en-US" sz="900" b="0" u="none" dirty="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u="none" dirty="0">
                          <a:solidFill>
                            <a:schemeClr val="tx1"/>
                          </a:solidFill>
                          <a:latin typeface="ＭＳ ゴシック" panose="020B0609070205080204" pitchFamily="49" charset="-128"/>
                          <a:ea typeface="ＭＳ ゴシック" panose="020B0609070205080204" pitchFamily="49" charset="-128"/>
                        </a:rPr>
                        <a:t>（１）適正な施肥</a:t>
                      </a:r>
                      <a:endParaRPr kumimoji="1" lang="en-US" altLang="ja-JP" sz="1200" b="1" u="none"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u="none">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u="none">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u="none">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u="none" dirty="0">
                          <a:solidFill>
                            <a:schemeClr val="tx1"/>
                          </a:solidFill>
                          <a:latin typeface="ＭＳ ゴシック" panose="020B0609070205080204" pitchFamily="49" charset="-128"/>
                          <a:ea typeface="ＭＳ ゴシック" panose="020B0609070205080204" pitchFamily="49" charset="-128"/>
                        </a:rPr>
                        <a:t>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dirty="0">
                          <a:solidFill>
                            <a:schemeClr val="tx1"/>
                          </a:solidFill>
                          <a:latin typeface="ＭＳ ゴシック" panose="020B0609070205080204" pitchFamily="49" charset="-128"/>
                          <a:ea typeface="ＭＳ ゴシック" panose="020B0609070205080204" pitchFamily="49" charset="-128"/>
                        </a:rPr>
                        <a:t>□</a:t>
                      </a:r>
                      <a:endParaRPr kumimoji="1" lang="en-US" altLang="ja-JP" sz="1400" b="0" u="none"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u="none" dirty="0">
                          <a:solidFill>
                            <a:schemeClr val="tx1"/>
                          </a:solidFill>
                          <a:latin typeface="ＭＳ 明朝" panose="02020609040205080304" pitchFamily="17" charset="-128"/>
                          <a:ea typeface="ＭＳ 明朝" panose="02020609040205080304" pitchFamily="17" charset="-128"/>
                        </a:rPr>
                        <a:t>肥料の適正な保管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70840">
                <a:tc>
                  <a:txBody>
                    <a:bodyPr/>
                    <a:lstStyle/>
                    <a:p>
                      <a:pPr algn="ctr"/>
                      <a:r>
                        <a:rPr kumimoji="1" lang="ja-JP" altLang="en-US" sz="1200" b="0" u="none" dirty="0">
                          <a:solidFill>
                            <a:schemeClr val="tx1"/>
                          </a:solidFill>
                          <a:latin typeface="ＭＳ ゴシック" panose="020B0609070205080204" pitchFamily="49" charset="-128"/>
                          <a:ea typeface="ＭＳ ゴシック" panose="020B0609070205080204" pitchFamily="49" charset="-128"/>
                        </a:rPr>
                        <a:t>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u="none" dirty="0">
                          <a:solidFill>
                            <a:schemeClr val="tx1"/>
                          </a:solidFill>
                          <a:latin typeface="ＭＳ 明朝" panose="02020609040205080304" pitchFamily="17" charset="-128"/>
                          <a:ea typeface="ＭＳ 明朝" panose="02020609040205080304" pitchFamily="17" charset="-128"/>
                        </a:rPr>
                        <a:t>肥料の使用状況等の記録・保存に努める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370840">
                <a:tc>
                  <a:txBody>
                    <a:bodyPr/>
                    <a:lstStyle/>
                    <a:p>
                      <a:pPr algn="ctr"/>
                      <a:r>
                        <a:rPr kumimoji="1" lang="ja-JP" altLang="en-US" sz="1200" b="0" u="none" dirty="0">
                          <a:solidFill>
                            <a:schemeClr val="tx1"/>
                          </a:solidFill>
                          <a:latin typeface="ＭＳ ゴシック" panose="020B0609070205080204" pitchFamily="49" charset="-128"/>
                          <a:ea typeface="ＭＳ ゴシック" panose="020B0609070205080204" pitchFamily="49" charset="-128"/>
                        </a:rPr>
                        <a:t>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u="none" dirty="0">
                          <a:solidFill>
                            <a:schemeClr val="tx1"/>
                          </a:solidFill>
                          <a:latin typeface="ＭＳ 明朝" panose="02020609040205080304" pitchFamily="17" charset="-128"/>
                          <a:ea typeface="ＭＳ 明朝" panose="02020609040205080304" pitchFamily="17" charset="-128"/>
                        </a:rPr>
                        <a:t>作物特性やデータに基づく施肥設計を検討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r h="370840">
                <a:tc>
                  <a:txBody>
                    <a:bodyPr/>
                    <a:lstStyle/>
                    <a:p>
                      <a:pPr algn="ctr"/>
                      <a:r>
                        <a:rPr kumimoji="1" lang="ja-JP" altLang="en-US" sz="1200" b="0" u="none" dirty="0">
                          <a:solidFill>
                            <a:schemeClr val="tx1"/>
                          </a:solidFill>
                          <a:latin typeface="ＭＳ ゴシック" panose="020B0609070205080204" pitchFamily="49" charset="-128"/>
                          <a:ea typeface="ＭＳ ゴシック" panose="020B0609070205080204" pitchFamily="49" charset="-128"/>
                        </a:rPr>
                        <a:t>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u="none">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u="none" dirty="0">
                          <a:solidFill>
                            <a:schemeClr val="tx1"/>
                          </a:solidFill>
                          <a:latin typeface="ＭＳ 明朝" panose="02020609040205080304" pitchFamily="17" charset="-128"/>
                          <a:ea typeface="ＭＳ 明朝" panose="02020609040205080304" pitchFamily="17" charset="-128"/>
                        </a:rPr>
                        <a:t>有機物の適正な施用による土づくりを検討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u="none"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04151411"/>
                  </a:ext>
                </a:extLst>
              </a:tr>
            </a:tbl>
          </a:graphicData>
        </a:graphic>
      </p:graphicFrame>
      <p:sp>
        <p:nvSpPr>
          <p:cNvPr id="3" name="テキスト ボックス 2">
            <a:extLst>
              <a:ext uri="{FF2B5EF4-FFF2-40B4-BE49-F238E27FC236}">
                <a16:creationId xmlns:a16="http://schemas.microsoft.com/office/drawing/2014/main" id="{0ECBA042-7483-A3D2-761A-1F6EAA22EB13}"/>
              </a:ext>
            </a:extLst>
          </p:cNvPr>
          <p:cNvSpPr txBox="1"/>
          <p:nvPr/>
        </p:nvSpPr>
        <p:spPr>
          <a:xfrm>
            <a:off x="0" y="360000"/>
            <a:ext cx="4559261" cy="338554"/>
          </a:xfrm>
          <a:prstGeom prst="rect">
            <a:avLst/>
          </a:prstGeom>
          <a:noFill/>
        </p:spPr>
        <p:txBody>
          <a:bodyPr wrap="none" lIns="91440" tIns="45720" rIns="91440" bIns="45720" rtlCol="0" anchor="t">
            <a:spAutoFit/>
          </a:bodyPr>
          <a:lstStyle/>
          <a:p>
            <a:pPr>
              <a:tabLst>
                <a:tab pos="1524000" algn="l"/>
              </a:tabLst>
            </a:pPr>
            <a:r>
              <a:rPr kumimoji="1" lang="ja-JP" altLang="en-US" sz="1600" b="1" dirty="0">
                <a:latin typeface="Meiryo UI"/>
                <a:ea typeface="Meiryo UI"/>
              </a:rPr>
              <a:t>環境負荷低減のチェックシート</a:t>
            </a:r>
            <a:r>
              <a:rPr lang="ja-JP" altLang="en-US" sz="1600" b="1" dirty="0">
                <a:latin typeface="メイリオ"/>
                <a:ea typeface="メイリオ"/>
              </a:rPr>
              <a:t>（</a:t>
            </a:r>
            <a:r>
              <a:rPr kumimoji="0" lang="ja-JP" altLang="en-US" sz="1600" b="1" i="0" strike="noStrike" kern="1200" cap="none" spc="0" normalizeH="0" baseline="0" noProof="0" dirty="0">
                <a:ln>
                  <a:noFill/>
                </a:ln>
                <a:effectLst/>
                <a:uLnTx/>
                <a:uFillTx/>
                <a:latin typeface="メイリオ"/>
                <a:ea typeface="メイリオ"/>
              </a:rPr>
              <a:t>農業経営体向け）</a:t>
            </a:r>
            <a:endParaRPr kumimoji="1" lang="en-US" altLang="ja-JP" sz="1600" b="1" dirty="0">
              <a:latin typeface="Meiryo UI"/>
              <a:ea typeface="Meiryo UI"/>
            </a:endParaRPr>
          </a:p>
        </p:txBody>
      </p:sp>
      <p:graphicFrame>
        <p:nvGraphicFramePr>
          <p:cNvPr id="2" name="表 7">
            <a:extLst>
              <a:ext uri="{FF2B5EF4-FFF2-40B4-BE49-F238E27FC236}">
                <a16:creationId xmlns:a16="http://schemas.microsoft.com/office/drawing/2014/main" id="{48D11440-97AC-268D-92BD-F270091C8890}"/>
              </a:ext>
            </a:extLst>
          </p:cNvPr>
          <p:cNvGraphicFramePr>
            <a:graphicFrameLocks noGrp="1"/>
          </p:cNvGraphicFramePr>
          <p:nvPr>
            <p:extLst>
              <p:ext uri="{D42A27DB-BD31-4B8C-83A1-F6EECF244321}">
                <p14:modId xmlns:p14="http://schemas.microsoft.com/office/powerpoint/2010/main" val="1648192999"/>
              </p:ext>
            </p:extLst>
          </p:nvPr>
        </p:nvGraphicFramePr>
        <p:xfrm>
          <a:off x="5046011" y="745799"/>
          <a:ext cx="4794000" cy="72136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561797">
                  <a:extLst>
                    <a:ext uri="{9D8B030D-6E8A-4147-A177-3AD203B41FA5}">
                      <a16:colId xmlns:a16="http://schemas.microsoft.com/office/drawing/2014/main" val="3756062049"/>
                    </a:ext>
                  </a:extLst>
                </a:gridCol>
                <a:gridCol w="3311727">
                  <a:extLst>
                    <a:ext uri="{9D8B030D-6E8A-4147-A177-3AD203B41FA5}">
                      <a16:colId xmlns:a16="http://schemas.microsoft.com/office/drawing/2014/main" val="2357388432"/>
                    </a:ext>
                  </a:extLst>
                </a:gridCol>
                <a:gridCol w="658304">
                  <a:extLst>
                    <a:ext uri="{9D8B030D-6E8A-4147-A177-3AD203B41FA5}">
                      <a16:colId xmlns:a16="http://schemas.microsoft.com/office/drawing/2014/main" val="505857850"/>
                    </a:ext>
                  </a:extLst>
                </a:gridCol>
              </a:tblGrid>
              <a:tr h="282850">
                <a:tc>
                  <a:txBody>
                    <a:bodyPr/>
                    <a:lstStyle/>
                    <a:p>
                      <a:pPr algn="ctr"/>
                      <a:endParaRPr kumimoji="1" lang="ja-JP" altLang="en-US" sz="1200" b="1" u="none">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u="none" dirty="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u="none"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u="none" dirty="0">
                          <a:solidFill>
                            <a:schemeClr val="tx1"/>
                          </a:solidFill>
                          <a:latin typeface="ＭＳ ゴシック" panose="020B0609070205080204" pitchFamily="49" charset="-128"/>
                          <a:ea typeface="ＭＳ ゴシック" panose="020B0609070205080204" pitchFamily="49" charset="-128"/>
                        </a:rPr>
                        <a:t>（します</a:t>
                      </a:r>
                      <a:r>
                        <a:rPr kumimoji="1" lang="en-US" altLang="ja-JP" sz="800" b="0" u="none" dirty="0">
                          <a:solidFill>
                            <a:schemeClr val="tx1"/>
                          </a:solidFill>
                          <a:latin typeface="ＭＳ ゴシック" panose="020B0609070205080204" pitchFamily="49" charset="-128"/>
                          <a:ea typeface="ＭＳ ゴシック" panose="020B0609070205080204" pitchFamily="49" charset="-128"/>
                        </a:rPr>
                        <a:t>)</a:t>
                      </a:r>
                      <a:endParaRPr kumimoji="1" lang="ja-JP" altLang="en-US" sz="900" b="0" u="none" dirty="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u="none">
                          <a:solidFill>
                            <a:schemeClr val="tx1"/>
                          </a:solidFill>
                          <a:latin typeface="ＭＳ ゴシック" panose="020B0609070205080204" pitchFamily="49" charset="-128"/>
                          <a:ea typeface="ＭＳ ゴシック" panose="020B0609070205080204" pitchFamily="49" charset="-128"/>
                        </a:rPr>
                        <a:t>（４）悪臭及び害虫の発生防止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u="none" dirty="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u="none"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u="none" dirty="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u="none" dirty="0">
                          <a:solidFill>
                            <a:schemeClr val="tx1"/>
                          </a:solidFill>
                          <a:latin typeface="ＭＳ ゴシック" panose="020B0609070205080204" pitchFamily="49" charset="-128"/>
                          <a:ea typeface="ＭＳ ゴシック" panose="020B0609070205080204" pitchFamily="49" charset="-128"/>
                        </a:rPr>
                        <a:t>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u="none" dirty="0">
                          <a:solidFill>
                            <a:schemeClr val="tx1"/>
                          </a:solidFill>
                          <a:latin typeface="ＭＳ 明朝" panose="02020609040205080304" pitchFamily="17" charset="-128"/>
                          <a:ea typeface="ＭＳ 明朝" panose="02020609040205080304" pitchFamily="17" charset="-128"/>
                        </a:rPr>
                        <a:t>悪臭・害虫の発生防止・低減に努める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sp>
        <p:nvSpPr>
          <p:cNvPr id="6" name="テキスト ボックス 5">
            <a:extLst>
              <a:ext uri="{FF2B5EF4-FFF2-40B4-BE49-F238E27FC236}">
                <a16:creationId xmlns:a16="http://schemas.microsoft.com/office/drawing/2014/main" id="{8B24ABB5-931D-F23B-0E2C-AAE9320FEB63}"/>
              </a:ext>
            </a:extLst>
          </p:cNvPr>
          <p:cNvSpPr txBox="1"/>
          <p:nvPr/>
        </p:nvSpPr>
        <p:spPr>
          <a:xfrm>
            <a:off x="3495" y="51416"/>
            <a:ext cx="5042516" cy="276999"/>
          </a:xfrm>
          <a:prstGeom prst="rect">
            <a:avLst/>
          </a:prstGeom>
          <a:noFill/>
        </p:spPr>
        <p:txBody>
          <a:bodyPr wrap="square">
            <a:spAutoFit/>
          </a:bodyPr>
          <a:lstStyle/>
          <a:p>
            <a:r>
              <a:rPr lang="ja-JP" altLang="en-US" sz="1200" dirty="0">
                <a:latin typeface="ＭＳ ゴシック" panose="020B0609070205080204" pitchFamily="49" charset="-128"/>
                <a:ea typeface="ＭＳ ゴシック" panose="020B0609070205080204" pitchFamily="49" charset="-128"/>
              </a:rPr>
              <a:t>別紙様式第６号</a:t>
            </a:r>
          </a:p>
        </p:txBody>
      </p:sp>
    </p:spTree>
    <p:extLst>
      <p:ext uri="{BB962C8B-B14F-4D97-AF65-F5344CB8AC3E}">
        <p14:creationId xmlns:p14="http://schemas.microsoft.com/office/powerpoint/2010/main" val="5808559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7">
            <a:extLst>
              <a:ext uri="{FF2B5EF4-FFF2-40B4-BE49-F238E27FC236}">
                <a16:creationId xmlns:a16="http://schemas.microsoft.com/office/drawing/2014/main" id="{AAE7C397-1585-5B09-F65C-7C23D445815E}"/>
              </a:ext>
            </a:extLst>
          </p:cNvPr>
          <p:cNvGraphicFramePr>
            <a:graphicFrameLocks noGrp="1"/>
          </p:cNvGraphicFramePr>
          <p:nvPr>
            <p:extLst>
              <p:ext uri="{D42A27DB-BD31-4B8C-83A1-F6EECF244321}">
                <p14:modId xmlns:p14="http://schemas.microsoft.com/office/powerpoint/2010/main" val="3845771739"/>
              </p:ext>
            </p:extLst>
          </p:nvPr>
        </p:nvGraphicFramePr>
        <p:xfrm>
          <a:off x="51639" y="5124128"/>
          <a:ext cx="4862107" cy="116332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3379887">
                  <a:extLst>
                    <a:ext uri="{9D8B030D-6E8A-4147-A177-3AD203B41FA5}">
                      <a16:colId xmlns:a16="http://schemas.microsoft.com/office/drawing/2014/main" val="2357388432"/>
                    </a:ext>
                  </a:extLst>
                </a:gridCol>
                <a:gridCol w="646545">
                  <a:extLst>
                    <a:ext uri="{9D8B030D-6E8A-4147-A177-3AD203B41FA5}">
                      <a16:colId xmlns:a16="http://schemas.microsoft.com/office/drawing/2014/main" val="505857850"/>
                    </a:ext>
                  </a:extLst>
                </a:gridCol>
              </a:tblGrid>
              <a:tr h="282850">
                <a:tc>
                  <a:txBody>
                    <a:bodyPr/>
                    <a:lstStyle/>
                    <a:p>
                      <a:pPr algn="ctr"/>
                      <a:endParaRPr kumimoji="1" lang="ja-JP" altLang="en-US" sz="1200" b="0" u="none">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u="none">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u="none">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u="none">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u="none">
                          <a:solidFill>
                            <a:schemeClr val="tx1"/>
                          </a:solidFill>
                          <a:latin typeface="ＭＳ ゴシック" panose="020B0609070205080204" pitchFamily="49" charset="-128"/>
                          <a:ea typeface="ＭＳ ゴシック" panose="020B0609070205080204" pitchFamily="49" charset="-128"/>
                        </a:rPr>
                        <a:t>（４）悪臭及び害虫の発生防止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u="none">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u="none">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u="none">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u="none">
                          <a:solidFill>
                            <a:schemeClr val="tx1"/>
                          </a:solidFill>
                          <a:latin typeface="ＭＳ ゴシック" panose="020B0609070205080204" pitchFamily="49" charset="-128"/>
                          <a:ea typeface="ＭＳ ゴシック" panose="020B0609070205080204" pitchFamily="49" charset="-128"/>
                        </a:rPr>
                        <a:t>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u="none" dirty="0">
                          <a:solidFill>
                            <a:schemeClr val="tx1"/>
                          </a:solidFill>
                          <a:latin typeface="ＭＳ 明朝" panose="02020609040205080304" pitchFamily="17" charset="-128"/>
                          <a:ea typeface="ＭＳ 明朝" panose="02020609040205080304" pitchFamily="17" charset="-128"/>
                        </a:rPr>
                        <a:t>悪臭・害虫の発生防止・低減に努める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70840">
                <a:tc>
                  <a:txBody>
                    <a:bodyPr/>
                    <a:lstStyle/>
                    <a:p>
                      <a:pPr algn="ctr"/>
                      <a:r>
                        <a:rPr kumimoji="1" lang="ja-JP" altLang="en-US" sz="1200" b="0" u="none">
                          <a:solidFill>
                            <a:schemeClr val="tx1"/>
                          </a:solidFill>
                          <a:latin typeface="ＭＳ ゴシック" panose="020B0609070205080204" pitchFamily="49" charset="-128"/>
                          <a:ea typeface="ＭＳ ゴシック" panose="020B0609070205080204" pitchFamily="49" charset="-128"/>
                        </a:rPr>
                        <a:t>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a:solidFill>
                            <a:schemeClr val="tx1"/>
                          </a:solidFill>
                          <a:latin typeface="ＭＳ ゴシック" panose="020B0609070205080204" pitchFamily="49" charset="-128"/>
                          <a:ea typeface="ＭＳ ゴシック" panose="020B0609070205080204" pitchFamily="49" charset="-128"/>
                        </a:rPr>
                        <a:t>□</a:t>
                      </a:r>
                      <a:endParaRPr kumimoji="1" lang="en-US" altLang="ja-JP" sz="1400" b="0" u="none">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u="none">
                          <a:solidFill>
                            <a:schemeClr val="tx1"/>
                          </a:solidFill>
                          <a:latin typeface="ＭＳ ゴシック" panose="020B0609070205080204" pitchFamily="49" charset="-128"/>
                          <a:ea typeface="ＭＳ ゴシック" panose="020B0609070205080204" pitchFamily="49" charset="-128"/>
                        </a:rPr>
                        <a:t>※</a:t>
                      </a:r>
                      <a:r>
                        <a:rPr kumimoji="1" lang="ja-JP" altLang="en-US" sz="1100" b="1" u="none">
                          <a:solidFill>
                            <a:schemeClr val="tx1"/>
                          </a:solidFill>
                          <a:latin typeface="ＭＳ ゴシック" panose="020B0609070205080204" pitchFamily="49" charset="-128"/>
                          <a:ea typeface="ＭＳ ゴシック" panose="020B0609070205080204" pitchFamily="49" charset="-128"/>
                        </a:rPr>
                        <a:t>飼養頭数が一定規模以上の場合（該当しない □）</a:t>
                      </a:r>
                    </a:p>
                    <a:p>
                      <a:pPr algn="l"/>
                      <a:r>
                        <a:rPr kumimoji="1" lang="ja-JP" altLang="en-US" sz="1200" b="0" u="none">
                          <a:solidFill>
                            <a:schemeClr val="tx1"/>
                          </a:solidFill>
                          <a:latin typeface="ＭＳ 明朝" panose="02020609040205080304" pitchFamily="17" charset="-128"/>
                          <a:ea typeface="ＭＳ 明朝" panose="02020609040205080304" pitchFamily="17" charset="-128"/>
                        </a:rPr>
                        <a:t>家畜排せつ物の管理基準の遵守</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bl>
          </a:graphicData>
        </a:graphic>
      </p:graphicFrame>
      <p:graphicFrame>
        <p:nvGraphicFramePr>
          <p:cNvPr id="23" name="表 7">
            <a:extLst>
              <a:ext uri="{FF2B5EF4-FFF2-40B4-BE49-F238E27FC236}">
                <a16:creationId xmlns:a16="http://schemas.microsoft.com/office/drawing/2014/main" id="{E604575B-B555-F190-FF12-204224600662}"/>
              </a:ext>
            </a:extLst>
          </p:cNvPr>
          <p:cNvGraphicFramePr>
            <a:graphicFrameLocks noGrp="1"/>
          </p:cNvGraphicFramePr>
          <p:nvPr>
            <p:extLst>
              <p:ext uri="{D42A27DB-BD31-4B8C-83A1-F6EECF244321}">
                <p14:modId xmlns:p14="http://schemas.microsoft.com/office/powerpoint/2010/main" val="3892440988"/>
              </p:ext>
            </p:extLst>
          </p:nvPr>
        </p:nvGraphicFramePr>
        <p:xfrm>
          <a:off x="5001167" y="2627537"/>
          <a:ext cx="4862107" cy="3073392"/>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3381050">
                  <a:extLst>
                    <a:ext uri="{9D8B030D-6E8A-4147-A177-3AD203B41FA5}">
                      <a16:colId xmlns:a16="http://schemas.microsoft.com/office/drawing/2014/main" val="2357388432"/>
                    </a:ext>
                  </a:extLst>
                </a:gridCol>
                <a:gridCol w="645382">
                  <a:extLst>
                    <a:ext uri="{9D8B030D-6E8A-4147-A177-3AD203B41FA5}">
                      <a16:colId xmlns:a16="http://schemas.microsoft.com/office/drawing/2014/main" val="505857850"/>
                    </a:ext>
                  </a:extLst>
                </a:gridCol>
              </a:tblGrid>
              <a:tr h="321201">
                <a:tc>
                  <a:txBody>
                    <a:bodyPr/>
                    <a:lstStyle/>
                    <a:p>
                      <a:pPr algn="ctr"/>
                      <a:endParaRPr kumimoji="1" lang="ja-JP" altLang="en-US" sz="1200" b="0" u="none"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u="none">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u="none">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u="none">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u="none">
                          <a:solidFill>
                            <a:schemeClr val="tx1"/>
                          </a:solidFill>
                          <a:latin typeface="ＭＳ ゴシック" panose="020B0609070205080204" pitchFamily="49" charset="-128"/>
                          <a:ea typeface="ＭＳ ゴシック" panose="020B0609070205080204" pitchFamily="49" charset="-128"/>
                        </a:rPr>
                        <a:t>（７）環境関係法令の遵守等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u="none">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u="none">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u="none">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421122">
                <a:tc>
                  <a:txBody>
                    <a:bodyPr/>
                    <a:lstStyle/>
                    <a:p>
                      <a:pPr algn="ctr"/>
                      <a:r>
                        <a:rPr kumimoji="1" lang="ja-JP" altLang="en-US" sz="1200" b="0" u="none">
                          <a:solidFill>
                            <a:schemeClr val="tx1"/>
                          </a:solidFill>
                          <a:latin typeface="ＭＳ ゴシック" panose="020B0609070205080204" pitchFamily="49" charset="-128"/>
                          <a:ea typeface="ＭＳ ゴシック" panose="020B0609070205080204" pitchFamily="49" charset="-128"/>
                        </a:rPr>
                        <a:t>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u="none" dirty="0">
                          <a:solidFill>
                            <a:schemeClr val="tx1"/>
                          </a:solidFill>
                          <a:latin typeface="ＭＳ 明朝" panose="02020609040205080304" pitchFamily="17" charset="-128"/>
                          <a:ea typeface="ＭＳ 明朝" panose="02020609040205080304" pitchFamily="17" charset="-128"/>
                        </a:rPr>
                        <a:t>みどりの食料システム戦略の理解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421122">
                <a:tc>
                  <a:txBody>
                    <a:bodyPr/>
                    <a:lstStyle/>
                    <a:p>
                      <a:pPr algn="ctr"/>
                      <a:r>
                        <a:rPr kumimoji="1" lang="ja-JP" altLang="en-US" sz="1200" b="0" u="none">
                          <a:solidFill>
                            <a:schemeClr val="tx1"/>
                          </a:solidFill>
                          <a:latin typeface="ＭＳ ゴシック" panose="020B0609070205080204" pitchFamily="49" charset="-128"/>
                          <a:ea typeface="ＭＳ ゴシック" panose="020B0609070205080204" pitchFamily="49" charset="-128"/>
                        </a:rPr>
                        <a:t>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a:solidFill>
                            <a:schemeClr val="tx1"/>
                          </a:solidFill>
                          <a:latin typeface="ＭＳ ゴシック" panose="020B0609070205080204" pitchFamily="49" charset="-128"/>
                          <a:ea typeface="ＭＳ ゴシック" panose="020B0609070205080204" pitchFamily="49" charset="-128"/>
                        </a:rPr>
                        <a:t>□</a:t>
                      </a:r>
                      <a:endParaRPr kumimoji="1" lang="en-US" altLang="ja-JP" sz="1400" b="0" u="none">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u="none">
                          <a:solidFill>
                            <a:schemeClr val="tx1"/>
                          </a:solidFill>
                          <a:latin typeface="ＭＳ 明朝" panose="02020609040205080304" pitchFamily="17" charset="-128"/>
                          <a:ea typeface="ＭＳ 明朝" panose="02020609040205080304" pitchFamily="17" charset="-128"/>
                        </a:rPr>
                        <a:t>関係法令の遵守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421122">
                <a:tc>
                  <a:txBody>
                    <a:bodyPr/>
                    <a:lstStyle/>
                    <a:p>
                      <a:pPr algn="ctr"/>
                      <a:r>
                        <a:rPr kumimoji="1" lang="ja-JP" altLang="en-US" sz="1200" b="0" u="none">
                          <a:solidFill>
                            <a:schemeClr val="tx1"/>
                          </a:solidFill>
                          <a:latin typeface="ＭＳ ゴシック" panose="020B0609070205080204" pitchFamily="49" charset="-128"/>
                          <a:ea typeface="ＭＳ ゴシック" panose="020B0609070205080204" pitchFamily="49" charset="-128"/>
                        </a:rPr>
                        <a:t>⑬</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en-US" altLang="ja-JP" sz="1200" b="0" u="none">
                          <a:solidFill>
                            <a:schemeClr val="tx1"/>
                          </a:solidFill>
                          <a:latin typeface="ＭＳ 明朝" panose="02020609040205080304" pitchFamily="17" charset="-128"/>
                          <a:ea typeface="ＭＳ 明朝" panose="02020609040205080304" pitchFamily="17" charset="-128"/>
                        </a:rPr>
                        <a:t>GAP</a:t>
                      </a:r>
                      <a:r>
                        <a:rPr kumimoji="1" lang="ja-JP" altLang="en-US" sz="1200" b="0" u="none">
                          <a:solidFill>
                            <a:schemeClr val="tx1"/>
                          </a:solidFill>
                          <a:latin typeface="ＭＳ 明朝" panose="02020609040205080304" pitchFamily="17" charset="-128"/>
                          <a:ea typeface="ＭＳ 明朝" panose="02020609040205080304" pitchFamily="17" charset="-128"/>
                        </a:rPr>
                        <a:t>・</a:t>
                      </a:r>
                      <a:r>
                        <a:rPr kumimoji="1" lang="en-US" altLang="ja-JP" sz="1200" b="0" u="none">
                          <a:solidFill>
                            <a:schemeClr val="tx1"/>
                          </a:solidFill>
                          <a:latin typeface="ＭＳ 明朝" panose="02020609040205080304" pitchFamily="17" charset="-128"/>
                          <a:ea typeface="ＭＳ 明朝" panose="02020609040205080304" pitchFamily="17" charset="-128"/>
                        </a:rPr>
                        <a:t>HACCP</a:t>
                      </a:r>
                      <a:r>
                        <a:rPr kumimoji="1" lang="ja-JP" altLang="en-US" sz="1200" b="0" u="none">
                          <a:solidFill>
                            <a:schemeClr val="tx1"/>
                          </a:solidFill>
                          <a:latin typeface="ＭＳ 明朝" panose="02020609040205080304" pitchFamily="17" charset="-128"/>
                          <a:ea typeface="ＭＳ 明朝" panose="02020609040205080304" pitchFamily="17" charset="-128"/>
                        </a:rPr>
                        <a:t>について可能な取組から実践</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u="none">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93739219"/>
                  </a:ext>
                </a:extLst>
              </a:tr>
              <a:tr h="519192">
                <a:tc>
                  <a:txBody>
                    <a:bodyPr/>
                    <a:lstStyle/>
                    <a:p>
                      <a:pPr algn="ctr"/>
                      <a:r>
                        <a:rPr kumimoji="1" lang="ja-JP" altLang="en-US" sz="1200" b="0" u="none">
                          <a:solidFill>
                            <a:schemeClr val="tx1"/>
                          </a:solidFill>
                          <a:latin typeface="ＭＳ ゴシック" panose="020B0609070205080204" pitchFamily="49" charset="-128"/>
                          <a:ea typeface="ＭＳ ゴシック" panose="020B0609070205080204" pitchFamily="49" charset="-128"/>
                        </a:rPr>
                        <a:t>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dirty="0">
                          <a:solidFill>
                            <a:schemeClr val="tx1"/>
                          </a:solidFill>
                          <a:latin typeface="ＭＳ ゴシック" panose="020B0609070205080204" pitchFamily="49" charset="-128"/>
                          <a:ea typeface="ＭＳ ゴシック" panose="020B0609070205080204" pitchFamily="49" charset="-128"/>
                        </a:rPr>
                        <a:t>□</a:t>
                      </a:r>
                      <a:endParaRPr kumimoji="1" lang="en-US" altLang="ja-JP" sz="1400" b="0" u="none"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u="none">
                          <a:solidFill>
                            <a:schemeClr val="tx1"/>
                          </a:solidFill>
                          <a:latin typeface="ＭＳ 明朝" panose="02020609040205080304" pitchFamily="17" charset="-128"/>
                          <a:ea typeface="ＭＳ 明朝" panose="02020609040205080304" pitchFamily="17" charset="-128"/>
                        </a:rPr>
                        <a:t>アニマルウェルフェアの考えに基づいた飼養管理の考え方を認識している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u="none">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68222239"/>
                  </a:ext>
                </a:extLst>
              </a:tr>
              <a:tr h="519192">
                <a:tc>
                  <a:txBody>
                    <a:bodyPr/>
                    <a:lstStyle/>
                    <a:p>
                      <a:pPr algn="ctr"/>
                      <a:r>
                        <a:rPr kumimoji="1" lang="ja-JP" altLang="en-US" sz="1200" b="0" u="none">
                          <a:solidFill>
                            <a:schemeClr val="tx1"/>
                          </a:solidFill>
                          <a:latin typeface="ＭＳ ゴシック" panose="020B0609070205080204" pitchFamily="49" charset="-128"/>
                          <a:ea typeface="ＭＳ ゴシック" panose="020B0609070205080204" pitchFamily="49" charset="-128"/>
                        </a:rPr>
                        <a:t>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u="none">
                          <a:solidFill>
                            <a:schemeClr val="tx1"/>
                          </a:solidFill>
                          <a:latin typeface="ＭＳ 明朝" panose="02020609040205080304" pitchFamily="17" charset="-128"/>
                          <a:ea typeface="ＭＳ 明朝" panose="02020609040205080304" pitchFamily="17" charset="-128"/>
                        </a:rPr>
                        <a:t>農業機械等の装置・車両の適切な整備と管理の実施に努める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421122">
                <a:tc>
                  <a:txBody>
                    <a:bodyPr/>
                    <a:lstStyle/>
                    <a:p>
                      <a:pPr algn="ctr"/>
                      <a:r>
                        <a:rPr kumimoji="1" lang="ja-JP" altLang="en-US" sz="1200" b="0" u="none">
                          <a:solidFill>
                            <a:schemeClr val="tx1"/>
                          </a:solidFill>
                          <a:latin typeface="ＭＳ ゴシック" panose="020B0609070205080204" pitchFamily="49" charset="-128"/>
                          <a:ea typeface="ＭＳ ゴシック" panose="020B0609070205080204" pitchFamily="49" charset="-128"/>
                        </a:rPr>
                        <a:t>⑯</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a:solidFill>
                            <a:schemeClr val="tx1"/>
                          </a:solidFill>
                          <a:latin typeface="ＭＳ ゴシック" panose="020B0609070205080204" pitchFamily="49" charset="-128"/>
                          <a:ea typeface="ＭＳ ゴシック" panose="020B0609070205080204" pitchFamily="49" charset="-128"/>
                        </a:rPr>
                        <a:t>□</a:t>
                      </a:r>
                      <a:endParaRPr kumimoji="1" lang="en-US" altLang="ja-JP" sz="1400" b="0" u="none">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u="none" dirty="0">
                          <a:solidFill>
                            <a:schemeClr val="tx1"/>
                          </a:solidFill>
                          <a:latin typeface="ＭＳ 明朝" panose="02020609040205080304" pitchFamily="17" charset="-128"/>
                          <a:ea typeface="ＭＳ 明朝" panose="02020609040205080304" pitchFamily="17" charset="-128"/>
                        </a:rPr>
                        <a:t>正しい知識に基づく作業安全に努める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bl>
          </a:graphicData>
        </a:graphic>
      </p:graphicFrame>
      <p:graphicFrame>
        <p:nvGraphicFramePr>
          <p:cNvPr id="25" name="表 7">
            <a:extLst>
              <a:ext uri="{FF2B5EF4-FFF2-40B4-BE49-F238E27FC236}">
                <a16:creationId xmlns:a16="http://schemas.microsoft.com/office/drawing/2014/main" id="{7D21EDC4-3EBE-64A8-B61E-492EC2A5AB56}"/>
              </a:ext>
            </a:extLst>
          </p:cNvPr>
          <p:cNvGraphicFramePr>
            <a:graphicFrameLocks noGrp="1"/>
          </p:cNvGraphicFramePr>
          <p:nvPr>
            <p:extLst>
              <p:ext uri="{D42A27DB-BD31-4B8C-83A1-F6EECF244321}">
                <p14:modId xmlns:p14="http://schemas.microsoft.com/office/powerpoint/2010/main" val="2380262422"/>
              </p:ext>
            </p:extLst>
          </p:nvPr>
        </p:nvGraphicFramePr>
        <p:xfrm>
          <a:off x="5001167" y="1729425"/>
          <a:ext cx="4862107" cy="79248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3390286">
                  <a:extLst>
                    <a:ext uri="{9D8B030D-6E8A-4147-A177-3AD203B41FA5}">
                      <a16:colId xmlns:a16="http://schemas.microsoft.com/office/drawing/2014/main" val="2357388432"/>
                    </a:ext>
                  </a:extLst>
                </a:gridCol>
                <a:gridCol w="636146">
                  <a:extLst>
                    <a:ext uri="{9D8B030D-6E8A-4147-A177-3AD203B41FA5}">
                      <a16:colId xmlns:a16="http://schemas.microsoft.com/office/drawing/2014/main" val="505857850"/>
                    </a:ext>
                  </a:extLst>
                </a:gridCol>
              </a:tblGrid>
              <a:tr h="282850">
                <a:tc>
                  <a:txBody>
                    <a:bodyPr/>
                    <a:lstStyle/>
                    <a:p>
                      <a:pPr algn="ctr"/>
                      <a:endParaRPr kumimoji="1" lang="ja-JP" altLang="en-US" sz="1200" b="0" u="none">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u="none" dirty="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u="none"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u="none" dirty="0">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u="none" dirty="0">
                          <a:solidFill>
                            <a:schemeClr val="tx1"/>
                          </a:solidFill>
                          <a:latin typeface="ＭＳ ゴシック" panose="020B0609070205080204" pitchFamily="49" charset="-128"/>
                          <a:ea typeface="ＭＳ ゴシック" panose="020B0609070205080204" pitchFamily="49" charset="-128"/>
                        </a:rPr>
                        <a:t>（６）生物多様性への悪影響の防止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u="none" dirty="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u="none"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u="none" dirty="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u="none">
                          <a:solidFill>
                            <a:schemeClr val="tx1"/>
                          </a:solidFill>
                          <a:latin typeface="ＭＳ ゴシック" panose="020B0609070205080204" pitchFamily="49" charset="-128"/>
                          <a:ea typeface="ＭＳ ゴシック" panose="020B0609070205080204" pitchFamily="49" charset="-128"/>
                        </a:rPr>
                        <a:t>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u="none"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u="none" dirty="0">
                          <a:solidFill>
                            <a:schemeClr val="tx1"/>
                          </a:solidFill>
                          <a:latin typeface="ＭＳ ゴシック" panose="020B0609070205080204" pitchFamily="49" charset="-128"/>
                          <a:ea typeface="ＭＳ ゴシック" panose="020B0609070205080204" pitchFamily="49" charset="-128"/>
                        </a:rPr>
                        <a:t>特定事業場である場合（該当しない □）</a:t>
                      </a:r>
                    </a:p>
                    <a:p>
                      <a:pPr algn="l"/>
                      <a:r>
                        <a:rPr kumimoji="1" lang="ja-JP" altLang="en-US" sz="1200" b="0" u="none" dirty="0">
                          <a:solidFill>
                            <a:schemeClr val="tx1"/>
                          </a:solidFill>
                          <a:latin typeface="ＭＳ 明朝" panose="02020609040205080304" pitchFamily="17" charset="-128"/>
                          <a:ea typeface="ＭＳ 明朝" panose="02020609040205080304" pitchFamily="17" charset="-128"/>
                        </a:rPr>
                        <a:t>排水処理に係る水質汚濁防止法の遵守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26" name="表 7">
            <a:extLst>
              <a:ext uri="{FF2B5EF4-FFF2-40B4-BE49-F238E27FC236}">
                <a16:creationId xmlns:a16="http://schemas.microsoft.com/office/drawing/2014/main" id="{558AE7AF-FE02-8D92-BB70-53B4EF62207F}"/>
              </a:ext>
            </a:extLst>
          </p:cNvPr>
          <p:cNvGraphicFramePr>
            <a:graphicFrameLocks noGrp="1"/>
          </p:cNvGraphicFramePr>
          <p:nvPr>
            <p:extLst>
              <p:ext uri="{D42A27DB-BD31-4B8C-83A1-F6EECF244321}">
                <p14:modId xmlns:p14="http://schemas.microsoft.com/office/powerpoint/2010/main" val="290067472"/>
              </p:ext>
            </p:extLst>
          </p:nvPr>
        </p:nvGraphicFramePr>
        <p:xfrm>
          <a:off x="5002347" y="823967"/>
          <a:ext cx="4862107" cy="82804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3361397">
                  <a:extLst>
                    <a:ext uri="{9D8B030D-6E8A-4147-A177-3AD203B41FA5}">
                      <a16:colId xmlns:a16="http://schemas.microsoft.com/office/drawing/2014/main" val="2357388432"/>
                    </a:ext>
                  </a:extLst>
                </a:gridCol>
                <a:gridCol w="665035">
                  <a:extLst>
                    <a:ext uri="{9D8B030D-6E8A-4147-A177-3AD203B41FA5}">
                      <a16:colId xmlns:a16="http://schemas.microsoft.com/office/drawing/2014/main" val="505857850"/>
                    </a:ext>
                  </a:extLst>
                </a:gridCol>
              </a:tblGrid>
              <a:tr h="282850">
                <a:tc>
                  <a:txBody>
                    <a:bodyPr/>
                    <a:lstStyle/>
                    <a:p>
                      <a:pPr algn="ctr"/>
                      <a:endParaRPr kumimoji="1" lang="ja-JP" altLang="en-US" sz="1200" b="0" u="none">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u="none" dirty="0">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u="none"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u="none" dirty="0">
                          <a:solidFill>
                            <a:schemeClr val="tx1"/>
                          </a:solidFill>
                          <a:latin typeface="ＭＳ ゴシック" panose="020B0609070205080204" pitchFamily="49" charset="-128"/>
                          <a:ea typeface="ＭＳ ゴシック" panose="020B0609070205080204" pitchFamily="49" charset="-128"/>
                        </a:rPr>
                        <a:t>（します）</a:t>
                      </a:r>
                      <a:endParaRPr kumimoji="1" lang="en-US" altLang="ja-JP" sz="800" b="0" u="none" dirty="0">
                        <a:solidFill>
                          <a:schemeClr val="tx1"/>
                        </a:solidFill>
                        <a:latin typeface="ＭＳ ゴシック" panose="020B0609070205080204" pitchFamily="49" charset="-128"/>
                        <a:ea typeface="ＭＳ ゴシック" panose="020B0609070205080204" pitchFamily="49" charset="-128"/>
                      </a:endParaRP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u="none">
                          <a:solidFill>
                            <a:schemeClr val="tx1"/>
                          </a:solidFill>
                          <a:latin typeface="ＭＳ ゴシック" panose="020B0609070205080204" pitchFamily="49" charset="-128"/>
                          <a:ea typeface="ＭＳ ゴシック" panose="020B0609070205080204" pitchFamily="49" charset="-128"/>
                        </a:rPr>
                        <a:t>（５）廃棄物の発生抑制、</a:t>
                      </a:r>
                      <a:endParaRPr kumimoji="1" lang="en-US" altLang="ja-JP" sz="1200" b="1" u="none">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1" u="none">
                          <a:solidFill>
                            <a:schemeClr val="tx1"/>
                          </a:solidFill>
                          <a:latin typeface="ＭＳ ゴシック" panose="020B0609070205080204" pitchFamily="49" charset="-128"/>
                          <a:ea typeface="ＭＳ ゴシック" panose="020B0609070205080204" pitchFamily="49" charset="-128"/>
                        </a:rPr>
                        <a:t>　　　適正な循環的な利用及び適正な処分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u="none">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u="none">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u="none">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u="none">
                          <a:solidFill>
                            <a:schemeClr val="tx1"/>
                          </a:solidFill>
                          <a:latin typeface="ＭＳ ゴシック" panose="020B0609070205080204" pitchFamily="49" charset="-128"/>
                          <a:ea typeface="ＭＳ ゴシック" panose="020B0609070205080204" pitchFamily="49" charset="-128"/>
                        </a:rPr>
                        <a:t>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u="none" dirty="0">
                          <a:solidFill>
                            <a:schemeClr val="tx1"/>
                          </a:solidFill>
                          <a:latin typeface="ＭＳ 明朝" panose="02020609040205080304" pitchFamily="17" charset="-128"/>
                          <a:ea typeface="ＭＳ 明朝" panose="02020609040205080304" pitchFamily="17" charset="-128"/>
                        </a:rPr>
                        <a:t>プラ等廃棄物の削減に努め、適正に処理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29" name="表 7">
            <a:extLst>
              <a:ext uri="{FF2B5EF4-FFF2-40B4-BE49-F238E27FC236}">
                <a16:creationId xmlns:a16="http://schemas.microsoft.com/office/drawing/2014/main" id="{5FBDA531-8292-A0ED-6048-65078120B5A2}"/>
              </a:ext>
            </a:extLst>
          </p:cNvPr>
          <p:cNvGraphicFramePr>
            <a:graphicFrameLocks noGrp="1"/>
          </p:cNvGraphicFramePr>
          <p:nvPr>
            <p:extLst>
              <p:ext uri="{D42A27DB-BD31-4B8C-83A1-F6EECF244321}">
                <p14:modId xmlns:p14="http://schemas.microsoft.com/office/powerpoint/2010/main" val="718314291"/>
              </p:ext>
            </p:extLst>
          </p:nvPr>
        </p:nvGraphicFramePr>
        <p:xfrm>
          <a:off x="51639" y="4031228"/>
          <a:ext cx="4862107" cy="99060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3389123">
                  <a:extLst>
                    <a:ext uri="{9D8B030D-6E8A-4147-A177-3AD203B41FA5}">
                      <a16:colId xmlns:a16="http://schemas.microsoft.com/office/drawing/2014/main" val="2357388432"/>
                    </a:ext>
                  </a:extLst>
                </a:gridCol>
                <a:gridCol w="637309">
                  <a:extLst>
                    <a:ext uri="{9D8B030D-6E8A-4147-A177-3AD203B41FA5}">
                      <a16:colId xmlns:a16="http://schemas.microsoft.com/office/drawing/2014/main" val="505857850"/>
                    </a:ext>
                  </a:extLst>
                </a:gridCol>
              </a:tblGrid>
              <a:tr h="282850">
                <a:tc>
                  <a:txBody>
                    <a:bodyPr/>
                    <a:lstStyle/>
                    <a:p>
                      <a:pPr algn="ctr"/>
                      <a:endParaRPr kumimoji="1" lang="ja-JP" altLang="en-US" sz="1200" b="0" u="none">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u="none">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u="none">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u="none">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u="none" dirty="0">
                          <a:solidFill>
                            <a:schemeClr val="tx1"/>
                          </a:solidFill>
                          <a:latin typeface="ＭＳ ゴシック" panose="020B0609070205080204" pitchFamily="49" charset="-128"/>
                          <a:ea typeface="ＭＳ ゴシック" panose="020B0609070205080204" pitchFamily="49" charset="-128"/>
                        </a:rPr>
                        <a:t>（３）エネルギーの節減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u="none" dirty="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u="none"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u="none" dirty="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u="none">
                          <a:solidFill>
                            <a:schemeClr val="tx1"/>
                          </a:solidFill>
                          <a:latin typeface="ＭＳ ゴシック" panose="020B0609070205080204" pitchFamily="49" charset="-128"/>
                          <a:ea typeface="ＭＳ ゴシック" panose="020B0609070205080204" pitchFamily="49" charset="-128"/>
                        </a:rPr>
                        <a:t>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u="none" dirty="0">
                          <a:solidFill>
                            <a:schemeClr val="tx1"/>
                          </a:solidFill>
                          <a:latin typeface="ＭＳ 明朝" panose="02020609040205080304" pitchFamily="17" charset="-128"/>
                          <a:ea typeface="ＭＳ 明朝" panose="02020609040205080304" pitchFamily="17" charset="-128"/>
                        </a:rPr>
                        <a:t>畜舎内の照明、温度管理等施設・機械等の使用や導入に際して、不必要・非効率なエネルギー消費をしないように努める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30" name="表 29">
            <a:extLst>
              <a:ext uri="{FF2B5EF4-FFF2-40B4-BE49-F238E27FC236}">
                <a16:creationId xmlns:a16="http://schemas.microsoft.com/office/drawing/2014/main" id="{A5E6A04A-5EAB-522D-76E3-AD59DE778C51}"/>
              </a:ext>
            </a:extLst>
          </p:cNvPr>
          <p:cNvGraphicFramePr>
            <a:graphicFrameLocks noGrp="1"/>
          </p:cNvGraphicFramePr>
          <p:nvPr>
            <p:extLst>
              <p:ext uri="{D42A27DB-BD31-4B8C-83A1-F6EECF244321}">
                <p14:modId xmlns:p14="http://schemas.microsoft.com/office/powerpoint/2010/main" val="3283877415"/>
              </p:ext>
            </p:extLst>
          </p:nvPr>
        </p:nvGraphicFramePr>
        <p:xfrm>
          <a:off x="51639" y="2113891"/>
          <a:ext cx="4862107" cy="185928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3389123">
                  <a:extLst>
                    <a:ext uri="{9D8B030D-6E8A-4147-A177-3AD203B41FA5}">
                      <a16:colId xmlns:a16="http://schemas.microsoft.com/office/drawing/2014/main" val="2357388432"/>
                    </a:ext>
                  </a:extLst>
                </a:gridCol>
                <a:gridCol w="637309">
                  <a:extLst>
                    <a:ext uri="{9D8B030D-6E8A-4147-A177-3AD203B41FA5}">
                      <a16:colId xmlns:a16="http://schemas.microsoft.com/office/drawing/2014/main" val="505857850"/>
                    </a:ext>
                  </a:extLst>
                </a:gridCol>
              </a:tblGrid>
              <a:tr h="282850">
                <a:tc>
                  <a:txBody>
                    <a:bodyPr/>
                    <a:lstStyle/>
                    <a:p>
                      <a:pPr algn="ctr"/>
                      <a:endParaRPr kumimoji="1" lang="ja-JP" altLang="en-US" sz="1200" b="0" u="none">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u="none">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u="none">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u="none">
                          <a:solidFill>
                            <a:schemeClr val="tx1"/>
                          </a:solidFill>
                          <a:latin typeface="ＭＳ ゴシック" panose="020B0609070205080204" pitchFamily="49" charset="-128"/>
                          <a:ea typeface="ＭＳ ゴシック" panose="020B0609070205080204" pitchFamily="49" charset="-128"/>
                        </a:rPr>
                        <a:t>（します）　　</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u="none" dirty="0">
                          <a:solidFill>
                            <a:schemeClr val="tx1"/>
                          </a:solidFill>
                          <a:latin typeface="ＭＳ ゴシック" panose="020B0609070205080204" pitchFamily="49" charset="-128"/>
                          <a:ea typeface="ＭＳ ゴシック" panose="020B0609070205080204" pitchFamily="49" charset="-128"/>
                        </a:rPr>
                        <a:t>（２）適正な防除</a:t>
                      </a:r>
                      <a:r>
                        <a:rPr kumimoji="1" lang="ja-JP" altLang="en-US" sz="1200" b="0" u="none" dirty="0">
                          <a:solidFill>
                            <a:schemeClr val="tx1"/>
                          </a:solidFill>
                          <a:latin typeface="ＭＳ ゴシック" panose="020B0609070205080204" pitchFamily="49" charset="-128"/>
                          <a:ea typeface="ＭＳ ゴシック" panose="020B0609070205080204"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u="none">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u="none">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u="none">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u="none">
                          <a:solidFill>
                            <a:schemeClr val="tx1"/>
                          </a:solidFill>
                          <a:latin typeface="ＭＳ ゴシック" panose="020B0609070205080204" pitchFamily="49" charset="-128"/>
                          <a:ea typeface="ＭＳ ゴシック" panose="020B0609070205080204" pitchFamily="49" charset="-128"/>
                        </a:rPr>
                        <a:t>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u="none"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u="none" dirty="0">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0" u="none" dirty="0">
                        <a:solidFill>
                          <a:schemeClr val="tx1"/>
                        </a:solidFill>
                        <a:latin typeface="ＭＳ 明朝" panose="02020609040205080304" pitchFamily="17" charset="-128"/>
                        <a:ea typeface="ＭＳ 明朝" panose="02020609040205080304" pitchFamily="17" charset="-128"/>
                      </a:endParaRPr>
                    </a:p>
                    <a:p>
                      <a:pPr algn="l"/>
                      <a:r>
                        <a:rPr kumimoji="1" lang="ja-JP" altLang="en-US" sz="1200" b="0" u="none" dirty="0">
                          <a:solidFill>
                            <a:schemeClr val="tx1"/>
                          </a:solidFill>
                          <a:latin typeface="ＭＳ 明朝" panose="02020609040205080304" pitchFamily="17" charset="-128"/>
                          <a:ea typeface="ＭＳ 明朝" panose="02020609040205080304" pitchFamily="17" charset="-128"/>
                        </a:rPr>
                        <a:t>農薬の適正な使用・保管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u="none">
                          <a:solidFill>
                            <a:schemeClr val="tx1"/>
                          </a:solidFill>
                          <a:latin typeface="ＭＳ ゴシック" panose="020B0609070205080204" pitchFamily="49" charset="-128"/>
                          <a:ea typeface="ＭＳ ゴシック" panose="020B0609070205080204" pitchFamily="49" charset="-128"/>
                        </a:rPr>
                        <a:t>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dirty="0">
                          <a:solidFill>
                            <a:schemeClr val="tx1"/>
                          </a:solidFill>
                          <a:latin typeface="ＭＳ ゴシック" panose="020B0609070205080204" pitchFamily="49" charset="-128"/>
                          <a:ea typeface="ＭＳ ゴシック" panose="020B0609070205080204" pitchFamily="49" charset="-128"/>
                        </a:rPr>
                        <a:t>□</a:t>
                      </a:r>
                      <a:endParaRPr kumimoji="1" lang="en-US" altLang="ja-JP" sz="1400" b="0" u="none"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u="none">
                          <a:solidFill>
                            <a:schemeClr val="tx1"/>
                          </a:solidFill>
                          <a:latin typeface="ＭＳ ゴシック" panose="020B0609070205080204" pitchFamily="49" charset="-128"/>
                          <a:ea typeface="ＭＳ ゴシック" panose="020B0609070205080204" pitchFamily="49" charset="-128"/>
                        </a:rPr>
                        <a:t>※</a:t>
                      </a:r>
                      <a:r>
                        <a:rPr kumimoji="1" lang="ja-JP" altLang="en-US" sz="1100" b="1" u="none">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0" u="none">
                        <a:solidFill>
                          <a:schemeClr val="tx1"/>
                        </a:solidFill>
                        <a:latin typeface="ＭＳ 明朝" panose="02020609040205080304" pitchFamily="17" charset="-128"/>
                        <a:ea typeface="ＭＳ 明朝" panose="02020609040205080304" pitchFamily="17" charset="-128"/>
                      </a:endParaRPr>
                    </a:p>
                    <a:p>
                      <a:pPr algn="l"/>
                      <a:r>
                        <a:rPr kumimoji="1" lang="ja-JP" altLang="en-US" sz="1200" b="0" u="none">
                          <a:solidFill>
                            <a:schemeClr val="tx1"/>
                          </a:solidFill>
                          <a:latin typeface="ＭＳ 明朝" panose="02020609040205080304" pitchFamily="17" charset="-128"/>
                          <a:ea typeface="ＭＳ 明朝" panose="02020609040205080304" pitchFamily="17" charset="-128"/>
                        </a:rPr>
                        <a:t>農薬の使用状況等の記録・保存</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05189">
                <a:tc>
                  <a:txBody>
                    <a:bodyPr/>
                    <a:lstStyle/>
                    <a:p>
                      <a:pPr algn="ctr"/>
                      <a:r>
                        <a:rPr kumimoji="1" lang="ja-JP" altLang="en-US" sz="1200" b="0" u="none">
                          <a:solidFill>
                            <a:schemeClr val="tx1"/>
                          </a:solidFill>
                          <a:latin typeface="ＭＳ ゴシック" panose="020B0609070205080204" pitchFamily="49" charset="-128"/>
                          <a:ea typeface="ＭＳ ゴシック" panose="020B0609070205080204" pitchFamily="49" charset="-128"/>
                        </a:rPr>
                        <a:t>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u="none">
                          <a:solidFill>
                            <a:schemeClr val="tx1"/>
                          </a:solidFill>
                          <a:latin typeface="ＭＳ ゴシック" panose="020B0609070205080204" pitchFamily="49" charset="-128"/>
                          <a:ea typeface="ＭＳ ゴシック" panose="020B0609070205080204" pitchFamily="49" charset="-128"/>
                        </a:rPr>
                        <a:t>※</a:t>
                      </a:r>
                      <a:r>
                        <a:rPr kumimoji="1" lang="ja-JP" altLang="en-US" sz="1100" b="1" u="none">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0" u="none">
                        <a:solidFill>
                          <a:schemeClr val="tx1"/>
                        </a:solidFill>
                        <a:latin typeface="ＭＳ 明朝" panose="02020609040205080304" pitchFamily="17" charset="-128"/>
                        <a:ea typeface="ＭＳ 明朝" panose="02020609040205080304" pitchFamily="17" charset="-128"/>
                      </a:endParaRPr>
                    </a:p>
                    <a:p>
                      <a:pPr algn="l"/>
                      <a:r>
                        <a:rPr kumimoji="1" lang="ja-JP" altLang="en-US" sz="1200" b="0" u="none">
                          <a:solidFill>
                            <a:schemeClr val="tx1"/>
                          </a:solidFill>
                          <a:latin typeface="ＭＳ 明朝" panose="02020609040205080304" pitchFamily="17" charset="-128"/>
                          <a:ea typeface="ＭＳ 明朝" panose="02020609040205080304" pitchFamily="17" charset="-128"/>
                        </a:rPr>
                        <a:t>病害虫・雑草が発生しにくい生産条件の整備を検討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bl>
          </a:graphicData>
        </a:graphic>
      </p:graphicFrame>
      <p:graphicFrame>
        <p:nvGraphicFramePr>
          <p:cNvPr id="31" name="表 7">
            <a:extLst>
              <a:ext uri="{FF2B5EF4-FFF2-40B4-BE49-F238E27FC236}">
                <a16:creationId xmlns:a16="http://schemas.microsoft.com/office/drawing/2014/main" id="{050CFC20-908E-14E9-8EFE-2482F56C49F6}"/>
              </a:ext>
            </a:extLst>
          </p:cNvPr>
          <p:cNvGraphicFramePr>
            <a:graphicFrameLocks noGrp="1"/>
          </p:cNvGraphicFramePr>
          <p:nvPr>
            <p:extLst>
              <p:ext uri="{D42A27DB-BD31-4B8C-83A1-F6EECF244321}">
                <p14:modId xmlns:p14="http://schemas.microsoft.com/office/powerpoint/2010/main" val="1933491661"/>
              </p:ext>
            </p:extLst>
          </p:nvPr>
        </p:nvGraphicFramePr>
        <p:xfrm>
          <a:off x="51639" y="823967"/>
          <a:ext cx="4862107" cy="123444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569778">
                  <a:extLst>
                    <a:ext uri="{9D8B030D-6E8A-4147-A177-3AD203B41FA5}">
                      <a16:colId xmlns:a16="http://schemas.microsoft.com/office/drawing/2014/main" val="3756062049"/>
                    </a:ext>
                  </a:extLst>
                </a:gridCol>
                <a:gridCol w="3379887">
                  <a:extLst>
                    <a:ext uri="{9D8B030D-6E8A-4147-A177-3AD203B41FA5}">
                      <a16:colId xmlns:a16="http://schemas.microsoft.com/office/drawing/2014/main" val="2357388432"/>
                    </a:ext>
                  </a:extLst>
                </a:gridCol>
                <a:gridCol w="646545">
                  <a:extLst>
                    <a:ext uri="{9D8B030D-6E8A-4147-A177-3AD203B41FA5}">
                      <a16:colId xmlns:a16="http://schemas.microsoft.com/office/drawing/2014/main" val="505857850"/>
                    </a:ext>
                  </a:extLst>
                </a:gridCol>
              </a:tblGrid>
              <a:tr h="282850">
                <a:tc>
                  <a:txBody>
                    <a:bodyPr/>
                    <a:lstStyle/>
                    <a:p>
                      <a:pPr algn="ctr"/>
                      <a:endParaRPr kumimoji="1" lang="ja-JP" altLang="en-US" sz="1200" b="0" u="none">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u="none">
                          <a:solidFill>
                            <a:schemeClr val="tx1"/>
                          </a:solidFill>
                          <a:latin typeface="ＭＳ ゴシック" panose="020B0609070205080204" pitchFamily="49" charset="-128"/>
                          <a:ea typeface="ＭＳ ゴシック" panose="020B0609070205080204" pitchFamily="49" charset="-128"/>
                        </a:rPr>
                        <a:t>申請時</a:t>
                      </a:r>
                      <a:endParaRPr kumimoji="1" lang="en-US" altLang="ja-JP" sz="900" b="0" u="none">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u="none">
                          <a:solidFill>
                            <a:schemeClr val="tx1"/>
                          </a:solidFill>
                          <a:latin typeface="ＭＳ ゴシック" panose="020B0609070205080204" pitchFamily="49" charset="-128"/>
                          <a:ea typeface="ＭＳ ゴシック" panose="020B0609070205080204" pitchFamily="49" charset="-128"/>
                        </a:rPr>
                        <a:t>（します）</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u="none">
                          <a:solidFill>
                            <a:schemeClr val="tx1"/>
                          </a:solidFill>
                          <a:latin typeface="ＭＳ ゴシック" panose="020B0609070205080204" pitchFamily="49" charset="-128"/>
                          <a:ea typeface="ＭＳ ゴシック" panose="020B0609070205080204" pitchFamily="49" charset="-128"/>
                        </a:rPr>
                        <a:t>（１）適正な施肥</a:t>
                      </a:r>
                      <a:r>
                        <a:rPr kumimoji="1" lang="ja-JP" altLang="en-US" sz="1200" b="0" u="none">
                          <a:solidFill>
                            <a:schemeClr val="tx1"/>
                          </a:solidFill>
                          <a:latin typeface="ＭＳ ゴシック" panose="020B0609070205080204" pitchFamily="49" charset="-128"/>
                          <a:ea typeface="ＭＳ ゴシック" panose="020B0609070205080204"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u="none">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u="none">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u="none">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u="none">
                          <a:solidFill>
                            <a:schemeClr val="tx1"/>
                          </a:solidFill>
                          <a:latin typeface="ＭＳ ゴシック" panose="020B0609070205080204" pitchFamily="49" charset="-128"/>
                          <a:ea typeface="ＭＳ ゴシック" panose="020B0609070205080204" pitchFamily="49" charset="-128"/>
                        </a:rPr>
                        <a:t>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u="none">
                          <a:solidFill>
                            <a:schemeClr val="tx1"/>
                          </a:solidFill>
                          <a:latin typeface="ＭＳ ゴシック" panose="020B0609070205080204" pitchFamily="49" charset="-128"/>
                          <a:ea typeface="ＭＳ ゴシック" panose="020B0609070205080204" pitchFamily="49" charset="-128"/>
                        </a:rPr>
                        <a:t>※</a:t>
                      </a:r>
                      <a:r>
                        <a:rPr kumimoji="1" lang="ja-JP" altLang="en-US" sz="1100" b="1" u="none">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1" u="none">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0" u="none">
                          <a:solidFill>
                            <a:schemeClr val="tx1"/>
                          </a:solidFill>
                          <a:latin typeface="ＭＳ 明朝" panose="02020609040205080304" pitchFamily="17" charset="-128"/>
                          <a:ea typeface="ＭＳ 明朝" panose="02020609040205080304" pitchFamily="17" charset="-128"/>
                        </a:rPr>
                        <a:t>肥料の適正な保管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70840">
                <a:tc>
                  <a:txBody>
                    <a:bodyPr/>
                    <a:lstStyle/>
                    <a:p>
                      <a:pPr algn="ctr"/>
                      <a:r>
                        <a:rPr kumimoji="1" lang="ja-JP" altLang="en-US" sz="1200" b="0" u="none">
                          <a:solidFill>
                            <a:schemeClr val="tx1"/>
                          </a:solidFill>
                          <a:latin typeface="ＭＳ ゴシック" panose="020B0609070205080204" pitchFamily="49" charset="-128"/>
                          <a:ea typeface="ＭＳ ゴシック" panose="020B0609070205080204" pitchFamily="49" charset="-128"/>
                        </a:rPr>
                        <a:t>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a:solidFill>
                            <a:schemeClr val="tx1"/>
                          </a:solidFill>
                          <a:latin typeface="ＭＳ ゴシック" panose="020B0609070205080204" pitchFamily="49" charset="-128"/>
                          <a:ea typeface="ＭＳ ゴシック" panose="020B0609070205080204" pitchFamily="49" charset="-128"/>
                        </a:rPr>
                        <a:t>□</a:t>
                      </a:r>
                      <a:endParaRPr kumimoji="1" lang="en-US" altLang="ja-JP" sz="1400" b="0" u="none">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u="none">
                          <a:solidFill>
                            <a:schemeClr val="tx1"/>
                          </a:solidFill>
                          <a:latin typeface="ＭＳ ゴシック" panose="020B0609070205080204" pitchFamily="49" charset="-128"/>
                          <a:ea typeface="ＭＳ ゴシック" panose="020B0609070205080204" pitchFamily="49" charset="-128"/>
                        </a:rPr>
                        <a:t>※</a:t>
                      </a:r>
                      <a:r>
                        <a:rPr kumimoji="1" lang="ja-JP" altLang="en-US" sz="1100" b="1" u="none">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1" u="none">
                        <a:solidFill>
                          <a:schemeClr val="tx1"/>
                        </a:solidFill>
                        <a:latin typeface="ＭＳ ゴシック" panose="020B0609070205080204" pitchFamily="49" charset="-128"/>
                        <a:ea typeface="ＭＳ ゴシック" panose="020B0609070205080204" pitchFamily="49"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u="none">
                          <a:solidFill>
                            <a:schemeClr val="tx1"/>
                          </a:solidFill>
                          <a:latin typeface="ＭＳ 明朝" panose="02020609040205080304" pitchFamily="17" charset="-128"/>
                          <a:ea typeface="ＭＳ 明朝" panose="02020609040205080304" pitchFamily="17" charset="-128"/>
                        </a:rPr>
                        <a:t>肥料の使用状況等の記録・保存に努める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u="none"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bl>
          </a:graphicData>
        </a:graphic>
      </p:graphicFrame>
      <p:sp>
        <p:nvSpPr>
          <p:cNvPr id="5" name="テキスト ボックス 4">
            <a:extLst>
              <a:ext uri="{FF2B5EF4-FFF2-40B4-BE49-F238E27FC236}">
                <a16:creationId xmlns:a16="http://schemas.microsoft.com/office/drawing/2014/main" id="{79B8A850-0DB9-55C1-3E5C-B0C9FE20C5B9}"/>
              </a:ext>
            </a:extLst>
          </p:cNvPr>
          <p:cNvSpPr txBox="1"/>
          <p:nvPr/>
        </p:nvSpPr>
        <p:spPr>
          <a:xfrm>
            <a:off x="0" y="360000"/>
            <a:ext cx="4628190" cy="338554"/>
          </a:xfrm>
          <a:prstGeom prst="rect">
            <a:avLst/>
          </a:prstGeom>
          <a:noFill/>
        </p:spPr>
        <p:txBody>
          <a:bodyPr wrap="none" lIns="91440" tIns="45720" rIns="91440" bIns="45720" rtlCol="0" anchor="t">
            <a:spAutoFit/>
          </a:bodyPr>
          <a:lstStyle/>
          <a:p>
            <a:r>
              <a:rPr kumimoji="1" lang="ja-JP" altLang="en-US" sz="1600" b="1" dirty="0">
                <a:latin typeface="Meiryo UI"/>
                <a:ea typeface="Meiryo UI"/>
              </a:rPr>
              <a:t>環境負荷低減のチェックシート</a:t>
            </a:r>
            <a:r>
              <a:rPr lang="ja-JP" altLang="en-US" sz="1600" b="1" dirty="0">
                <a:latin typeface="メイリオ"/>
                <a:ea typeface="メイリオ"/>
              </a:rPr>
              <a:t>（</a:t>
            </a:r>
            <a:r>
              <a:rPr kumimoji="0" lang="ja-JP" altLang="en-US" sz="1600" b="1" i="0" strike="noStrike" kern="1200" cap="none" spc="0" normalizeH="0" baseline="0" noProof="0" dirty="0">
                <a:ln>
                  <a:noFill/>
                </a:ln>
                <a:effectLst/>
                <a:uLnTx/>
                <a:uFillTx/>
                <a:latin typeface="メイリオ"/>
                <a:ea typeface="メイリオ"/>
              </a:rPr>
              <a:t>畜産経営体向け）</a:t>
            </a:r>
            <a:endParaRPr kumimoji="1" lang="en-US" altLang="ja-JP" sz="1600" b="1" dirty="0">
              <a:latin typeface="Meiryo UI"/>
              <a:ea typeface="Meiryo UI"/>
            </a:endParaRPr>
          </a:p>
        </p:txBody>
      </p:sp>
      <p:sp>
        <p:nvSpPr>
          <p:cNvPr id="7" name="テキスト ボックス 6">
            <a:extLst>
              <a:ext uri="{FF2B5EF4-FFF2-40B4-BE49-F238E27FC236}">
                <a16:creationId xmlns:a16="http://schemas.microsoft.com/office/drawing/2014/main" id="{EE181419-9257-0E72-BC01-62C073617769}"/>
              </a:ext>
            </a:extLst>
          </p:cNvPr>
          <p:cNvSpPr txBox="1"/>
          <p:nvPr/>
        </p:nvSpPr>
        <p:spPr>
          <a:xfrm>
            <a:off x="50876" y="6287448"/>
            <a:ext cx="9725739"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注　</a:t>
            </a:r>
            <a:r>
              <a:rPr kumimoji="1" lang="en-US" altLang="ja-JP" sz="1200" dirty="0">
                <a:latin typeface="ＭＳ 明朝" panose="02020609040205080304" pitchFamily="17" charset="-128"/>
                <a:ea typeface="ＭＳ 明朝" panose="02020609040205080304" pitchFamily="17" charset="-128"/>
              </a:rPr>
              <a:t>※</a:t>
            </a:r>
            <a:r>
              <a:rPr kumimoji="1" lang="ja-JP" altLang="en-US" sz="1200" dirty="0">
                <a:latin typeface="ＭＳ 明朝" panose="02020609040205080304" pitchFamily="17" charset="-128"/>
                <a:ea typeface="ＭＳ 明朝" panose="02020609040205080304" pitchFamily="17" charset="-128"/>
              </a:rPr>
              <a:t>の記載内容に「該当しない」場合には□にチェックしてください。この場合、当該項目の申請時・報告時のチェックは不要です。</a:t>
            </a:r>
            <a:endParaRPr kumimoji="1" lang="en-US" altLang="ja-JP" sz="12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3079596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CC8FBA38-9216-1BF5-BD24-E5CEA532B670}"/>
              </a:ext>
            </a:extLst>
          </p:cNvPr>
          <p:cNvSpPr txBox="1"/>
          <p:nvPr/>
        </p:nvSpPr>
        <p:spPr>
          <a:xfrm>
            <a:off x="69973" y="172629"/>
            <a:ext cx="6340197" cy="338554"/>
          </a:xfrm>
          <a:prstGeom prst="rect">
            <a:avLst/>
          </a:prstGeom>
          <a:noFill/>
        </p:spPr>
        <p:txBody>
          <a:bodyPr wrap="none" lIns="91440" tIns="45720" rIns="91440" bIns="45720" rtlCol="0" anchor="t">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1" i="0" strike="noStrike" kern="1200" cap="none" spc="0" normalizeH="0" baseline="0" noProof="0" dirty="0">
                <a:ln>
                  <a:noFill/>
                </a:ln>
                <a:effectLst/>
                <a:uLnTx/>
                <a:uFillTx/>
                <a:latin typeface="Meiryo UI"/>
                <a:ea typeface="Meiryo UI"/>
                <a:cs typeface="+mn-cs"/>
              </a:rPr>
              <a:t>（裏面）</a:t>
            </a:r>
            <a:r>
              <a:rPr kumimoji="0" lang="ja-JP" altLang="en-US" sz="1600" b="1" i="0" strike="noStrike" kern="1200" cap="none" spc="0" normalizeH="0" baseline="0" noProof="0" dirty="0">
                <a:ln>
                  <a:noFill/>
                </a:ln>
                <a:effectLst/>
                <a:uLnTx/>
                <a:uFillTx/>
                <a:latin typeface="メイリオ"/>
                <a:ea typeface="メイリオ"/>
              </a:rPr>
              <a:t>農業経営体向け、畜産経営体向け、自治体等向け（共通）</a:t>
            </a:r>
            <a:endParaRPr kumimoji="1" lang="en-US" altLang="ja-JP" sz="1600" b="1" dirty="0">
              <a:latin typeface="Meiryo UI"/>
              <a:ea typeface="Meiryo UI"/>
            </a:endParaRPr>
          </a:p>
        </p:txBody>
      </p:sp>
      <p:sp>
        <p:nvSpPr>
          <p:cNvPr id="7" name="正方形/長方形 6">
            <a:extLst>
              <a:ext uri="{FF2B5EF4-FFF2-40B4-BE49-F238E27FC236}">
                <a16:creationId xmlns:a16="http://schemas.microsoft.com/office/drawing/2014/main" id="{F8101FEA-E49D-4036-99A7-58DFB2C80B9F}"/>
              </a:ext>
            </a:extLst>
          </p:cNvPr>
          <p:cNvSpPr/>
          <p:nvPr/>
        </p:nvSpPr>
        <p:spPr>
          <a:xfrm>
            <a:off x="238957" y="837600"/>
            <a:ext cx="9428086" cy="597581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solidFill>
                <a:schemeClr val="tx1"/>
              </a:solidFill>
            </a:endParaRPr>
          </a:p>
        </p:txBody>
      </p:sp>
      <p:sp>
        <p:nvSpPr>
          <p:cNvPr id="8" name="テキスト ボックス 7">
            <a:extLst>
              <a:ext uri="{FF2B5EF4-FFF2-40B4-BE49-F238E27FC236}">
                <a16:creationId xmlns:a16="http://schemas.microsoft.com/office/drawing/2014/main" id="{C91CEEF8-F105-AE1B-3F3B-756D8A751CC2}"/>
              </a:ext>
            </a:extLst>
          </p:cNvPr>
          <p:cNvSpPr txBox="1"/>
          <p:nvPr/>
        </p:nvSpPr>
        <p:spPr>
          <a:xfrm>
            <a:off x="238957" y="511183"/>
            <a:ext cx="9428086" cy="307777"/>
          </a:xfrm>
          <a:prstGeom prst="rect">
            <a:avLst/>
          </a:prstGeom>
          <a:noFill/>
        </p:spPr>
        <p:txBody>
          <a:bodyPr wrap="square" rtlCol="0">
            <a:spAutoFit/>
          </a:bodyPr>
          <a:lstStyle/>
          <a:p>
            <a:r>
              <a:rPr kumimoji="1" lang="ja-JP" altLang="en-US" sz="1400" dirty="0"/>
              <a:t>⑫「関係法令の遵守」に関する法令一覧</a:t>
            </a:r>
          </a:p>
        </p:txBody>
      </p:sp>
      <p:sp>
        <p:nvSpPr>
          <p:cNvPr id="13" name="テキスト ボックス 12">
            <a:extLst>
              <a:ext uri="{FF2B5EF4-FFF2-40B4-BE49-F238E27FC236}">
                <a16:creationId xmlns:a16="http://schemas.microsoft.com/office/drawing/2014/main" id="{9F54FD2C-6285-E470-F23A-D3FEF72F34A4}"/>
              </a:ext>
            </a:extLst>
          </p:cNvPr>
          <p:cNvSpPr txBox="1"/>
          <p:nvPr/>
        </p:nvSpPr>
        <p:spPr>
          <a:xfrm>
            <a:off x="443883" y="1296140"/>
            <a:ext cx="4287915" cy="369332"/>
          </a:xfrm>
          <a:prstGeom prst="rect">
            <a:avLst/>
          </a:prstGeom>
          <a:noFill/>
        </p:spPr>
        <p:txBody>
          <a:bodyPr wrap="square" rtlCol="0">
            <a:spAutoFit/>
          </a:bodyPr>
          <a:lstStyle/>
          <a:p>
            <a:endParaRPr kumimoji="1" lang="ja-JP" altLang="en-US" dirty="0"/>
          </a:p>
        </p:txBody>
      </p:sp>
      <p:graphicFrame>
        <p:nvGraphicFramePr>
          <p:cNvPr id="14" name="表 13">
            <a:extLst>
              <a:ext uri="{FF2B5EF4-FFF2-40B4-BE49-F238E27FC236}">
                <a16:creationId xmlns:a16="http://schemas.microsoft.com/office/drawing/2014/main" id="{CA3633C7-6826-B366-6A00-E980FE6AD078}"/>
              </a:ext>
            </a:extLst>
          </p:cNvPr>
          <p:cNvGraphicFramePr>
            <a:graphicFrameLocks noGrp="1"/>
          </p:cNvGraphicFramePr>
          <p:nvPr>
            <p:extLst>
              <p:ext uri="{D42A27DB-BD31-4B8C-83A1-F6EECF244321}">
                <p14:modId xmlns:p14="http://schemas.microsoft.com/office/powerpoint/2010/main" val="1022182762"/>
              </p:ext>
            </p:extLst>
          </p:nvPr>
        </p:nvGraphicFramePr>
        <p:xfrm>
          <a:off x="238957" y="873510"/>
          <a:ext cx="9428086" cy="5867400"/>
        </p:xfrm>
        <a:graphic>
          <a:graphicData uri="http://schemas.openxmlformats.org/drawingml/2006/table">
            <a:tbl>
              <a:tblPr/>
              <a:tblGrid>
                <a:gridCol w="9428086">
                  <a:extLst>
                    <a:ext uri="{9D8B030D-6E8A-4147-A177-3AD203B41FA5}">
                      <a16:colId xmlns:a16="http://schemas.microsoft.com/office/drawing/2014/main" val="1000326207"/>
                    </a:ext>
                  </a:extLst>
                </a:gridCol>
              </a:tblGrid>
              <a:tr h="5811862">
                <a:tc>
                  <a:txBody>
                    <a:bodyPr/>
                    <a:lstStyle/>
                    <a:p>
                      <a:pPr algn="l" latinLnBrk="1" hangingPunct="0"/>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（１）適正な施肥</a:t>
                      </a:r>
                    </a:p>
                    <a:p>
                      <a:pPr marL="304800" indent="-152400" algn="l" latinLnBrk="1" hangingPunct="0"/>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・肥料の品質の確保等に関する法律 （昭和</a:t>
                      </a:r>
                      <a:r>
                        <a:rPr 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25</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127</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・農用地の土壌の汚染防止等に関する法律 （昭和</a:t>
                      </a:r>
                      <a:r>
                        <a:rPr 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45</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139</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・土壌汚染対策法 （平成</a:t>
                      </a:r>
                      <a:r>
                        <a:rPr 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14</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53</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号） 等</a:t>
                      </a:r>
                    </a:p>
                    <a:p>
                      <a:pPr algn="l" latinLnBrk="1" hangingPunct="0"/>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（２）適正な防除</a:t>
                      </a:r>
                    </a:p>
                    <a:p>
                      <a:pPr marL="304800" indent="-152400" algn="l" latinLnBrk="1" hangingPunct="0">
                        <a:tabLst>
                          <a:tab pos="4756150" algn="l"/>
                        </a:tabLst>
                      </a:pP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・農薬取締法 （昭和</a:t>
                      </a:r>
                      <a:r>
                        <a:rPr 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23</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82</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・植物防疫法 （昭和</a:t>
                      </a:r>
                      <a:r>
                        <a:rPr 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25</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151</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号） 等</a:t>
                      </a:r>
                    </a:p>
                    <a:p>
                      <a:pPr algn="l" latinLnBrk="1" hangingPunct="0"/>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（３）エネルギーの節減</a:t>
                      </a:r>
                    </a:p>
                    <a:p>
                      <a:pPr marL="304800" indent="-152400" algn="l" latinLnBrk="1" hangingPunct="0"/>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・エネルギーの使用の合理化及び非化石エネルギーへの転換等に関する法律</a:t>
                      </a:r>
                      <a:r>
                        <a:rPr lang="en-US" alt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（昭和</a:t>
                      </a:r>
                      <a:r>
                        <a:rPr 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54</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49</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号）等</a:t>
                      </a:r>
                    </a:p>
                    <a:p>
                      <a:pPr algn="l" latinLnBrk="1" hangingPunct="0"/>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（４）悪臭及び害虫の発生防止</a:t>
                      </a:r>
                    </a:p>
                    <a:p>
                      <a:pPr marL="304800" indent="-152400" algn="l" latinLnBrk="1" hangingPunct="0"/>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・家畜排せつ物の管理の適正化及び利用の促進に関する法律</a:t>
                      </a:r>
                      <a:r>
                        <a:rPr lang="en-US" alt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（平成</a:t>
                      </a:r>
                      <a:r>
                        <a:rPr 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11</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112</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・悪臭防止法 （昭和</a:t>
                      </a:r>
                      <a:r>
                        <a:rPr 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46</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91</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号） 等</a:t>
                      </a:r>
                    </a:p>
                    <a:p>
                      <a:pPr algn="l" latinLnBrk="1" hangingPunct="0"/>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（５）廃棄物の発生抑制、適正な循環的な利用及び適正な処分</a:t>
                      </a:r>
                    </a:p>
                    <a:p>
                      <a:pPr marL="304800" indent="-152400" algn="l" latinLnBrk="1" hangingPunct="0"/>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・廃棄物の処理及び清掃に関する法律</a:t>
                      </a:r>
                      <a:r>
                        <a:rPr lang="en-US" alt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（昭和</a:t>
                      </a:r>
                      <a:r>
                        <a:rPr 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45</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137</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・食品循環資源の再生利用等の促進に関する法律</a:t>
                      </a:r>
                      <a:r>
                        <a:rPr lang="en-US" alt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（平成</a:t>
                      </a:r>
                      <a:r>
                        <a:rPr 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12</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116</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・国等による環境物品等の調達の推進等に関する法律</a:t>
                      </a:r>
                      <a:r>
                        <a:rPr lang="en-US" alt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（平成</a:t>
                      </a:r>
                      <a:r>
                        <a:rPr 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12</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100</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・容器包装に係る分別収集及び再商品化の促進等に関する法律</a:t>
                      </a:r>
                      <a:r>
                        <a:rPr lang="en-US" alt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（平成７年法律第</a:t>
                      </a:r>
                      <a:r>
                        <a:rPr 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112</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・プラスチックに係る資源循環の促進等に関する法律</a:t>
                      </a:r>
                      <a:r>
                        <a:rPr lang="en-US" alt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（令和３年法律第</a:t>
                      </a:r>
                      <a:r>
                        <a:rPr 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60</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号）等</a:t>
                      </a:r>
                    </a:p>
                    <a:p>
                      <a:pPr algn="l" latinLnBrk="1" hangingPunct="0"/>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（６）生物多様性への悪影響の防止</a:t>
                      </a:r>
                    </a:p>
                    <a:p>
                      <a:pPr marL="304800" indent="-152400" algn="l" latinLnBrk="1" hangingPunct="0"/>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・遺伝子組換え生物等の使用等の規制による生物の多様性の確保に関する法律</a:t>
                      </a:r>
                      <a:r>
                        <a:rPr lang="en-US" alt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（平成</a:t>
                      </a:r>
                      <a:r>
                        <a:rPr 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15</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97</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・水質汚濁防止法 （昭和</a:t>
                      </a:r>
                      <a:r>
                        <a:rPr 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45</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138</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・湖沼水質保全特別措置法 （昭和</a:t>
                      </a:r>
                      <a:r>
                        <a:rPr 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59</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61</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・鳥獣の保護及び管理並びに狩猟の適正化に関する法律</a:t>
                      </a:r>
                      <a:r>
                        <a:rPr lang="en-US" alt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（平成</a:t>
                      </a:r>
                      <a:r>
                        <a:rPr 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14</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88</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・鳥獣による農林水産業等に係る被害の防止のための特別措置に関する法律</a:t>
                      </a:r>
                      <a:r>
                        <a:rPr lang="en-US" alt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（平成</a:t>
                      </a:r>
                      <a:r>
                        <a:rPr 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19</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134</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・合法伐採木材等の流通及び利用の促進に関する法律</a:t>
                      </a:r>
                      <a:r>
                        <a:rPr lang="en-US" alt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（平成</a:t>
                      </a:r>
                      <a:r>
                        <a:rPr 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28</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48</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・漁業法 （昭和</a:t>
                      </a:r>
                      <a:r>
                        <a:rPr 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24</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267</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・水産資源保護法 （昭和</a:t>
                      </a:r>
                      <a:r>
                        <a:rPr 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26</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313</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・持続的養殖生産確保法 （平成</a:t>
                      </a:r>
                      <a:r>
                        <a:rPr 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11</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51</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号） 等</a:t>
                      </a:r>
                    </a:p>
                    <a:p>
                      <a:pPr algn="l" latinLnBrk="1" hangingPunct="0"/>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（７）環境関係法令の遵守等</a:t>
                      </a:r>
                    </a:p>
                    <a:p>
                      <a:pPr marL="304800" indent="-152400" algn="l" latinLnBrk="1" hangingPunct="0"/>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・労働安全衛生法 （昭和</a:t>
                      </a:r>
                      <a:r>
                        <a:rPr 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47</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57</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・環境影響評価法 （平成</a:t>
                      </a:r>
                      <a:r>
                        <a:rPr lang="ja-JP" alt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９</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81</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・地球温暖化対策の推進に関する法律 （平成</a:t>
                      </a:r>
                      <a:r>
                        <a:rPr 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10</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117</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・国等における温室効果ガス等の排出の削減に配慮した契約の推進に関する法律</a:t>
                      </a:r>
                      <a:r>
                        <a:rPr lang="en-US" alt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（平成</a:t>
                      </a:r>
                      <a:r>
                        <a:rPr 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19</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56</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p>
                    <a:p>
                      <a:pPr marL="304800" indent="-152400" algn="l" latinLnBrk="1" hangingPunct="0"/>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・土地改良法</a:t>
                      </a:r>
                      <a:r>
                        <a:rPr lang="ja-JP" alt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（昭和</a:t>
                      </a:r>
                      <a:r>
                        <a:rPr 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24</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195</a:t>
                      </a:r>
                      <a:r>
                        <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号）</a:t>
                      </a:r>
                      <a:endParaRPr lang="en-US" alt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endParaRPr>
                    </a:p>
                    <a:p>
                      <a:pPr marL="304800" indent="-152400" algn="l" latinLnBrk="1" hangingPunct="0"/>
                      <a:r>
                        <a:rPr lang="ja-JP" alt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・森林法</a:t>
                      </a:r>
                      <a:r>
                        <a:rPr lang="en-US" alt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 </a:t>
                      </a:r>
                      <a:r>
                        <a:rPr lang="ja-JP" alt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（昭和</a:t>
                      </a:r>
                      <a:r>
                        <a:rPr lang="en-US" alt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26</a:t>
                      </a:r>
                      <a:r>
                        <a:rPr lang="ja-JP" alt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年法律第</a:t>
                      </a:r>
                      <a:r>
                        <a:rPr lang="en-US" alt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249</a:t>
                      </a:r>
                      <a:r>
                        <a:rPr lang="ja-JP" alt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rPr>
                        <a:t>号） 等</a:t>
                      </a:r>
                      <a:endParaRPr lang="ja-JP" sz="1100" u="none" dirty="0">
                        <a:solidFill>
                          <a:schemeClr val="tx1"/>
                        </a:solidFill>
                        <a:effectLst/>
                        <a:latin typeface="ＭＳ 明朝" panose="02020609040205080304" pitchFamily="17" charset="-128"/>
                        <a:ea typeface="ＭＳ 明朝" panose="02020609040205080304" pitchFamily="17" charset="-128"/>
                        <a:cs typeface="ＭＳ ゴシック" panose="020B0609070205080204" pitchFamily="49" charset="-128"/>
                      </a:endParaRPr>
                    </a:p>
                  </a:txBody>
                  <a:tcPr marL="90170" marR="90170" marT="0" marB="0">
                    <a:lnL>
                      <a:noFill/>
                    </a:lnL>
                    <a:lnR>
                      <a:noFill/>
                    </a:lnR>
                    <a:lnT>
                      <a:noFill/>
                    </a:lnT>
                    <a:lnB>
                      <a:noFill/>
                    </a:lnB>
                  </a:tcPr>
                </a:tc>
                <a:extLst>
                  <a:ext uri="{0D108BD9-81ED-4DB2-BD59-A6C34878D82A}">
                    <a16:rowId xmlns:a16="http://schemas.microsoft.com/office/drawing/2014/main" val="1088589116"/>
                  </a:ext>
                </a:extLst>
              </a:tr>
            </a:tbl>
          </a:graphicData>
        </a:graphic>
      </p:graphicFrame>
    </p:spTree>
    <p:extLst>
      <p:ext uri="{BB962C8B-B14F-4D97-AF65-F5344CB8AC3E}">
        <p14:creationId xmlns:p14="http://schemas.microsoft.com/office/powerpoint/2010/main" val="421826371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x4f5c__x6210__x65e5__x6642_ xmlns="04051ca4-4174-4f5a-b4bf-c8092c177d67" xsi:nil="true"/>
    <TaxCatchAll xmlns="85ec59af-1a16-40a0-b163-384e34c79a5c" xsi:nil="true"/>
    <lcf76f155ced4ddcb4097134ff3c332f xmlns="04051ca4-4174-4f5a-b4bf-c8092c177d67">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57735C7232397A4ABBDE97E0386E18BF" ma:contentTypeVersion="13" ma:contentTypeDescription="新しいドキュメントを作成します。" ma:contentTypeScope="" ma:versionID="de5ad265e0081bea98a93c21f430bc9f">
  <xsd:schema xmlns:xsd="http://www.w3.org/2001/XMLSchema" xmlns:xs="http://www.w3.org/2001/XMLSchema" xmlns:p="http://schemas.microsoft.com/office/2006/metadata/properties" xmlns:ns2="04051ca4-4174-4f5a-b4bf-c8092c177d67" xmlns:ns3="85ec59af-1a16-40a0-b163-384e34c79a5c" targetNamespace="http://schemas.microsoft.com/office/2006/metadata/properties" ma:root="true" ma:fieldsID="b84d8d23a75288d1c67f918251412021" ns2:_="" ns3:_="">
    <xsd:import namespace="04051ca4-4174-4f5a-b4bf-c8092c177d67"/>
    <xsd:import namespace="85ec59af-1a16-40a0-b163-384e34c79a5c"/>
    <xsd:element name="properties">
      <xsd:complexType>
        <xsd:sequence>
          <xsd:element name="documentManagement">
            <xsd:complexType>
              <xsd:all>
                <xsd:element ref="ns2:_x4f5c__x6210__x65e5__x6642_" minOccurs="0"/>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4051ca4-4174-4f5a-b4bf-c8092c177d67" elementFormDefault="qualified">
    <xsd:import namespace="http://schemas.microsoft.com/office/2006/documentManagement/types"/>
    <xsd:import namespace="http://schemas.microsoft.com/office/infopath/2007/PartnerControls"/>
    <xsd:element name="_x4f5c__x6210__x65e5__x6642_" ma:index="8" nillable="true" ma:displayName="作成日時" ma:default="" ma:description="" ma:format="DateTime" ma:internalName="_x4f5c__x6210__x65e5__x6642_">
      <xsd:simpleType>
        <xsd:restriction base="dms:DateTime"/>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DateTaken" ma:index="11" nillable="true" ma:displayName="MediaServiceDateTaken" ma:description="" ma:hidden="true" ma:indexed="true" ma:internalName="MediaServiceDateTaken"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bjectDetectorVersions" ma:index="19" nillable="true" ma:displayName="MediaServiceObjectDetectorVersions" ma:description="" ma:hidden="true" ma:indexed="true" ma:internalName="MediaServiceObjectDetectorVersions" ma:readOnly="true">
      <xsd:simpleType>
        <xsd:restriction base="dms:Text"/>
      </xsd:simpleType>
    </xsd:element>
    <xsd:element name="MediaServiceLocation" ma:index="20"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5ec59af-1a16-40a0-b163-384e34c79a5c"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0bbfafdc-4e56-4ce0-ad74-318e1f96fb20}" ma:internalName="TaxCatchAll" ma:showField="CatchAllData" ma:web="85ec59af-1a16-40a0-b163-384e34c79a5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0A28211-5C75-459C-96EF-5E708A7D4093}">
  <ds:schemaRefs>
    <ds:schemaRef ds:uri="http://schemas.microsoft.com/sharepoint/v3/contenttype/forms"/>
  </ds:schemaRefs>
</ds:datastoreItem>
</file>

<file path=customXml/itemProps2.xml><?xml version="1.0" encoding="utf-8"?>
<ds:datastoreItem xmlns:ds="http://schemas.openxmlformats.org/officeDocument/2006/customXml" ds:itemID="{88B7C2A7-38FF-433F-972F-B0D0DCFF91B9}">
  <ds:schemaRefs>
    <ds:schemaRef ds:uri="http://www.w3.org/XML/1998/namespace"/>
    <ds:schemaRef ds:uri="85ec59af-1a16-40a0-b163-384e34c79a5c"/>
    <ds:schemaRef ds:uri="04051ca4-4174-4f5a-b4bf-c8092c177d67"/>
    <ds:schemaRef ds:uri="http://purl.org/dc/elements/1.1/"/>
    <ds:schemaRef ds:uri="http://schemas.microsoft.com/office/2006/documentManagement/types"/>
    <ds:schemaRef ds:uri="http://schemas.microsoft.com/office/infopath/2007/PartnerControls"/>
    <ds:schemaRef ds:uri="http://purl.org/dc/dcmitype/"/>
    <ds:schemaRef ds:uri="http://schemas.openxmlformats.org/package/2006/metadata/core-properties"/>
    <ds:schemaRef ds:uri="http://schemas.microsoft.com/office/2006/metadata/properties"/>
    <ds:schemaRef ds:uri="http://purl.org/dc/terms/"/>
  </ds:schemaRefs>
</ds:datastoreItem>
</file>

<file path=customXml/itemProps3.xml><?xml version="1.0" encoding="utf-8"?>
<ds:datastoreItem xmlns:ds="http://schemas.openxmlformats.org/officeDocument/2006/customXml" ds:itemID="{69F273E9-A9CC-43C5-B5C4-144ADC267E33}">
  <ds:schemaRefs>
    <ds:schemaRef ds:uri="04051ca4-4174-4f5a-b4bf-c8092c177d67"/>
    <ds:schemaRef ds:uri="85ec59af-1a16-40a0-b163-384e34c79a5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TotalTime>519</TotalTime>
  <Words>1504</Words>
  <Application>Microsoft Office PowerPoint</Application>
  <PresentationFormat>A4 210 x 297 mm</PresentationFormat>
  <Paragraphs>261</Paragraphs>
  <Slides>3</Slides>
  <Notes>1</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3</vt:i4>
      </vt:variant>
    </vt:vector>
  </HeadingPairs>
  <TitlesOfParts>
    <vt:vector size="13" baseType="lpstr">
      <vt:lpstr>Meiryo UI</vt:lpstr>
      <vt:lpstr>ＭＳ ゴシック</vt:lpstr>
      <vt:lpstr>ＭＳ 明朝</vt:lpstr>
      <vt:lpstr>メイリオ</vt:lpstr>
      <vt:lpstr>游ゴシック</vt:lpstr>
      <vt:lpstr>游ゴシック Light</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表谷 拓郎(HYOTANI Takuro)</dc:creator>
  <cp:lastModifiedBy>HnoAdmin</cp:lastModifiedBy>
  <cp:revision>17</cp:revision>
  <cp:lastPrinted>2024-01-31T05:13:45Z</cp:lastPrinted>
  <dcterms:created xsi:type="dcterms:W3CDTF">2023-04-07T00:51:12Z</dcterms:created>
  <dcterms:modified xsi:type="dcterms:W3CDTF">2025-05-15T04:05:00Z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0x01010057735C7232397A4ABBDE97E0386E18BF</vt:lpwstr>
  </property>
  <property fmtid="{D5CDD505-2E9C-101B-9397-08002B2CF9AE}" pid="3" name="MediaServiceImageTags">
    <vt:lpwstr/>
  </property>
  <property fmtid="{D5CDD505-2E9C-101B-9397-08002B2CF9AE}" pid="4" name="Order">
    <vt:r8>13624100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ies>
</file>